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autoCompressPictures="0">
  <p:sldMasterIdLst>
    <p:sldMasterId id="2147483672" r:id="rId1"/>
  </p:sldMasterIdLst>
  <p:notesMasterIdLst>
    <p:notesMasterId r:id="rId31"/>
  </p:notesMasterIdLst>
  <p:sldIdLst>
    <p:sldId id="414" r:id="rId2"/>
    <p:sldId id="417" r:id="rId3"/>
    <p:sldId id="452" r:id="rId4"/>
    <p:sldId id="420" r:id="rId5"/>
    <p:sldId id="421" r:id="rId6"/>
    <p:sldId id="419" r:id="rId7"/>
    <p:sldId id="422" r:id="rId8"/>
    <p:sldId id="423" r:id="rId9"/>
    <p:sldId id="424" r:id="rId10"/>
    <p:sldId id="425" r:id="rId11"/>
    <p:sldId id="426" r:id="rId12"/>
    <p:sldId id="427" r:id="rId13"/>
    <p:sldId id="428" r:id="rId14"/>
    <p:sldId id="429" r:id="rId15"/>
    <p:sldId id="430" r:id="rId16"/>
    <p:sldId id="431" r:id="rId17"/>
    <p:sldId id="436" r:id="rId18"/>
    <p:sldId id="438" r:id="rId19"/>
    <p:sldId id="439" r:id="rId20"/>
    <p:sldId id="440" r:id="rId21"/>
    <p:sldId id="441" r:id="rId22"/>
    <p:sldId id="443" r:id="rId23"/>
    <p:sldId id="444" r:id="rId24"/>
    <p:sldId id="445" r:id="rId25"/>
    <p:sldId id="447" r:id="rId26"/>
    <p:sldId id="448" r:id="rId27"/>
    <p:sldId id="449" r:id="rId28"/>
    <p:sldId id="453" r:id="rId29"/>
    <p:sldId id="450" r:id="rId30"/>
  </p:sldIdLst>
  <p:sldSz cx="9144000" cy="5143500" type="screen16x9"/>
  <p:notesSz cx="6858000" cy="9144000"/>
  <p:embeddedFontLst>
    <p:embeddedFont>
      <p:font typeface="Roboto Slab" pitchFamily="2" charset="0"/>
      <p:regular r:id="rId32"/>
      <p:bold r:id="rId33"/>
    </p:embeddedFont>
    <p:embeddedFont>
      <p:font typeface="Open Sans" panose="020B0606030504020204" pitchFamily="34" charset="0"/>
      <p:regular r:id="rId34"/>
      <p:bold r:id="rId35"/>
      <p:italic r:id="rId36"/>
      <p:boldItalic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226" userDrawn="1">
          <p15:clr>
            <a:srgbClr val="A4A3A4"/>
          </p15:clr>
        </p15:guide>
        <p15:guide id="3" pos="5534" userDrawn="1">
          <p15:clr>
            <a:srgbClr val="A4A3A4"/>
          </p15:clr>
        </p15:guide>
        <p15:guide id="4" orient="horz" pos="3003" userDrawn="1">
          <p15:clr>
            <a:srgbClr val="A4A3A4"/>
          </p15:clr>
        </p15:guide>
        <p15:guide id="5" pos="2993" userDrawn="1">
          <p15:clr>
            <a:srgbClr val="A4A3A4"/>
          </p15:clr>
        </p15:guide>
        <p15:guide id="6" pos="2767" userDrawn="1">
          <p15:clr>
            <a:srgbClr val="A4A3A4"/>
          </p15:clr>
        </p15:guide>
        <p15:guide id="7" pos="1927" userDrawn="1">
          <p15:clr>
            <a:srgbClr val="A4A3A4"/>
          </p15:clr>
        </p15:guide>
        <p15:guide id="8" pos="3833" userDrawn="1">
          <p15:clr>
            <a:srgbClr val="A4A3A4"/>
          </p15:clr>
        </p15:guide>
        <p15:guide id="9" pos="2142" userDrawn="1">
          <p15:clr>
            <a:srgbClr val="A4A3A4"/>
          </p15:clr>
        </p15:guide>
        <p15:guide id="10" pos="361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104"/>
    <a:srgbClr val="DA9D23"/>
    <a:srgbClr val="FFC000"/>
    <a:srgbClr val="E8EAE8"/>
    <a:srgbClr val="B98724"/>
    <a:srgbClr val="0071C1"/>
    <a:srgbClr val="F7F6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7" autoAdjust="0"/>
    <p:restoredTop sz="93974" autoAdjust="0"/>
  </p:normalViewPr>
  <p:slideViewPr>
    <p:cSldViewPr snapToGrid="0">
      <p:cViewPr>
        <p:scale>
          <a:sx n="110" d="100"/>
          <a:sy n="110" d="100"/>
        </p:scale>
        <p:origin x="1626" y="558"/>
      </p:cViewPr>
      <p:guideLst>
        <p:guide orient="horz" pos="237"/>
        <p:guide pos="226"/>
        <p:guide pos="5534"/>
        <p:guide orient="horz" pos="3003"/>
        <p:guide pos="2993"/>
        <p:guide pos="2767"/>
        <p:guide pos="1927"/>
        <p:guide pos="3833"/>
        <p:guide pos="2142"/>
        <p:guide pos="361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3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F1B41E-17B3-44CE-8E19-FCB63DD51A28}" type="datetimeFigureOut">
              <a:rPr lang="ru-RU" smtClean="0"/>
              <a:t>ср 18.11.20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61DEFC-839A-4688-A129-6AA2F4833D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357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1DEFC-839A-4688-A129-6AA2F4833DA1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9330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1DEFC-839A-4688-A129-6AA2F4833DA1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6701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1DEFC-839A-4688-A129-6AA2F4833DA1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7114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1DEFC-839A-4688-A129-6AA2F4833DA1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8160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1DEFC-839A-4688-A129-6AA2F4833DA1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7117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1DEFC-839A-4688-A129-6AA2F4833DA1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9366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1DEFC-839A-4688-A129-6AA2F4833DA1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9332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1DEFC-839A-4688-A129-6AA2F4833DA1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3262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1DEFC-839A-4688-A129-6AA2F4833DA1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564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1DEFC-839A-4688-A129-6AA2F4833DA1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1192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1DEFC-839A-4688-A129-6AA2F4833DA1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702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1DEFC-839A-4688-A129-6AA2F4833DA1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9004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1DEFC-839A-4688-A129-6AA2F4833DA1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2919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1DEFC-839A-4688-A129-6AA2F4833DA1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0984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1DEFC-839A-4688-A129-6AA2F4833DA1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4561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1DEFC-839A-4688-A129-6AA2F4833DA1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8032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1DEFC-839A-4688-A129-6AA2F4833DA1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6696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1DEFC-839A-4688-A129-6AA2F4833DA1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1304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1DEFC-839A-4688-A129-6AA2F4833DA1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9030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1DEFC-839A-4688-A129-6AA2F4833DA1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1030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1DEFC-839A-4688-A129-6AA2F4833DA1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2960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1DEFC-839A-4688-A129-6AA2F4833DA1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0282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1DEFC-839A-4688-A129-6AA2F4833DA1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547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1DEFC-839A-4688-A129-6AA2F4833DA1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214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1DEFC-839A-4688-A129-6AA2F4833DA1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7537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1DEFC-839A-4688-A129-6AA2F4833DA1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2229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1DEFC-839A-4688-A129-6AA2F4833DA1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8302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1DEFC-839A-4688-A129-6AA2F4833DA1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0667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1DEFC-839A-4688-A129-6AA2F4833DA1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635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ср 18.11.20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209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ср 18.11.20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81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ср 18.11.20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773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ср 18.11.20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066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ср 18.11.20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075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ср 18.11.20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566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ср 18.11.20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772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ср 18.11.20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013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ср 18.11.20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944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ср 18.11.20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882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ср 18.11.20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917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6E679-DC75-4745-852D-F583D5FA2C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ср 18.11.20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1A449-B48E-44C3-9B97-791039936F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375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slide" Target="slide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slide" Target="slide1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slide" Target="slide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slide" Target="slide14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slide" Target="slide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slide" Target="slide16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slide" Target="slide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slide" Target="slide18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slide" Target="slide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slide" Target="slide20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32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slide" Target="slide3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slide" Target="slide23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34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slide" Target="slide3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slide" Target="slide26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36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slide" Target="slide29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8.png"/><Relationship Id="rId18" Type="http://schemas.openxmlformats.org/officeDocument/2006/relationships/slide" Target="slide13.xml"/><Relationship Id="rId26" Type="http://schemas.openxmlformats.org/officeDocument/2006/relationships/slide" Target="slide21.xml"/><Relationship Id="rId3" Type="http://schemas.openxmlformats.org/officeDocument/2006/relationships/image" Target="../media/image4.png"/><Relationship Id="rId21" Type="http://schemas.openxmlformats.org/officeDocument/2006/relationships/image" Target="../media/image12.png"/><Relationship Id="rId34" Type="http://schemas.openxmlformats.org/officeDocument/2006/relationships/slide" Target="slide27.xml"/><Relationship Id="rId7" Type="http://schemas.openxmlformats.org/officeDocument/2006/relationships/image" Target="../media/image5.png"/><Relationship Id="rId12" Type="http://schemas.openxmlformats.org/officeDocument/2006/relationships/slide" Target="slide8.xml"/><Relationship Id="rId17" Type="http://schemas.openxmlformats.org/officeDocument/2006/relationships/image" Target="../media/image10.png"/><Relationship Id="rId25" Type="http://schemas.openxmlformats.org/officeDocument/2006/relationships/image" Target="../media/image14.png"/><Relationship Id="rId3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6" Type="http://schemas.openxmlformats.org/officeDocument/2006/relationships/slide" Target="slide11.xml"/><Relationship Id="rId20" Type="http://schemas.openxmlformats.org/officeDocument/2006/relationships/slide" Target="slide15.xml"/><Relationship Id="rId29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image" Target="../media/image7.png"/><Relationship Id="rId24" Type="http://schemas.openxmlformats.org/officeDocument/2006/relationships/slide" Target="slide19.xml"/><Relationship Id="rId32" Type="http://schemas.openxmlformats.org/officeDocument/2006/relationships/slide" Target="slide25.xml"/><Relationship Id="rId37" Type="http://schemas.openxmlformats.org/officeDocument/2006/relationships/image" Target="../media/image20.png"/><Relationship Id="rId5" Type="http://schemas.openxmlformats.org/officeDocument/2006/relationships/image" Target="../media/image3.png"/><Relationship Id="rId15" Type="http://schemas.openxmlformats.org/officeDocument/2006/relationships/image" Target="../media/image9.png"/><Relationship Id="rId23" Type="http://schemas.openxmlformats.org/officeDocument/2006/relationships/image" Target="../media/image13.png"/><Relationship Id="rId28" Type="http://schemas.openxmlformats.org/officeDocument/2006/relationships/slide" Target="slide22.xml"/><Relationship Id="rId36" Type="http://schemas.openxmlformats.org/officeDocument/2006/relationships/slide" Target="slide28.xml"/><Relationship Id="rId10" Type="http://schemas.openxmlformats.org/officeDocument/2006/relationships/slide" Target="slide7.xml"/><Relationship Id="rId19" Type="http://schemas.openxmlformats.org/officeDocument/2006/relationships/image" Target="../media/image11.png"/><Relationship Id="rId31" Type="http://schemas.openxmlformats.org/officeDocument/2006/relationships/image" Target="../media/image17.png"/><Relationship Id="rId4" Type="http://schemas.openxmlformats.org/officeDocument/2006/relationships/slide" Target="slide1.xml"/><Relationship Id="rId9" Type="http://schemas.openxmlformats.org/officeDocument/2006/relationships/image" Target="../media/image6.png"/><Relationship Id="rId14" Type="http://schemas.openxmlformats.org/officeDocument/2006/relationships/slide" Target="slide9.xml"/><Relationship Id="rId22" Type="http://schemas.openxmlformats.org/officeDocument/2006/relationships/slide" Target="slide17.xml"/><Relationship Id="rId27" Type="http://schemas.openxmlformats.org/officeDocument/2006/relationships/image" Target="../media/image15.png"/><Relationship Id="rId30" Type="http://schemas.openxmlformats.org/officeDocument/2006/relationships/slide" Target="slide24.xml"/><Relationship Id="rId35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21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slide" Target="slid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23.jp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slide" Target="slide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slide" Target="slide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slide" Target="slide10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0" name="TextBox 9">
            <a:hlinkClick r:id="rId4" action="ppaction://hlinksldjump"/>
          </p:cNvPr>
          <p:cNvSpPr txBox="1"/>
          <p:nvPr/>
        </p:nvSpPr>
        <p:spPr>
          <a:xfrm>
            <a:off x="4751387" y="831236"/>
            <a:ext cx="4033837" cy="1846659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algn="ctr" defTabSz="914377"/>
            <a:r>
              <a:rPr lang="ru-RU" sz="4000" b="1" smtClean="0">
                <a:solidFill>
                  <a:schemeClr val="bg1"/>
                </a:solidFill>
                <a:latin typeface="Roboto Slab"/>
              </a:rPr>
              <a:t>Награды Александра Суворова</a:t>
            </a:r>
            <a:endParaRPr lang="ru-RU" sz="4000" b="1">
              <a:solidFill>
                <a:schemeClr val="bg1"/>
              </a:solidFill>
              <a:latin typeface="Roboto Slab"/>
            </a:endParaRPr>
          </a:p>
        </p:txBody>
      </p:sp>
      <p:sp>
        <p:nvSpPr>
          <p:cNvPr id="19" name="Скругленный прямоугольник 18">
            <a:hlinkClick r:id="rId6" action="ppaction://hlinksldjump"/>
          </p:cNvPr>
          <p:cNvSpPr/>
          <p:nvPr/>
        </p:nvSpPr>
        <p:spPr>
          <a:xfrm>
            <a:off x="5658551" y="3262167"/>
            <a:ext cx="2219508" cy="674603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254000" dist="190500" dir="5400000" sx="90000" sy="90000" algn="t" rotWithShape="0">
              <a:schemeClr val="tx2">
                <a:lumMod val="75000"/>
                <a:alpha val="6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1600">
                <a:solidFill>
                  <a:prstClr val="white"/>
                </a:solidFill>
                <a:latin typeface="Roboto Slab"/>
              </a:rPr>
              <a:t>Начать игру</a:t>
            </a:r>
          </a:p>
        </p:txBody>
      </p:sp>
      <p:sp>
        <p:nvSpPr>
          <p:cNvPr id="20" name="TextBox 19">
            <a:hlinkClick r:id="rId7" action="ppaction://hlinksldjump"/>
          </p:cNvPr>
          <p:cNvSpPr txBox="1"/>
          <p:nvPr/>
        </p:nvSpPr>
        <p:spPr>
          <a:xfrm>
            <a:off x="4751387" y="4521042"/>
            <a:ext cx="403383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600" u="sng">
                <a:solidFill>
                  <a:prstClr val="white"/>
                </a:solidFill>
                <a:latin typeface="Roboto Slab"/>
                <a:hlinkClick r:id="" action="ppaction://noaction"/>
              </a:rPr>
              <a:t>Правила игры</a:t>
            </a:r>
            <a:endParaRPr lang="ru-RU" sz="1600" u="sng">
              <a:solidFill>
                <a:prstClr val="white"/>
              </a:solidFill>
              <a:latin typeface="Roboto Slab"/>
            </a:endParaRPr>
          </a:p>
        </p:txBody>
      </p:sp>
      <p:sp>
        <p:nvSpPr>
          <p:cNvPr id="7" name="TextBox 6">
            <a:hlinkClick r:id="rId4" action="ppaction://hlinksldjump"/>
          </p:cNvPr>
          <p:cNvSpPr txBox="1"/>
          <p:nvPr/>
        </p:nvSpPr>
        <p:spPr>
          <a:xfrm>
            <a:off x="4751387" y="377844"/>
            <a:ext cx="4033838" cy="369332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algn="ctr" defTabSz="914377"/>
            <a:r>
              <a:rPr lang="ru-RU" sz="2400" smtClean="0">
                <a:solidFill>
                  <a:srgbClr val="FFC000"/>
                </a:solidFill>
                <a:latin typeface="Roboto Slab"/>
              </a:rPr>
              <a:t>Интерактивная игра</a:t>
            </a:r>
            <a:endParaRPr lang="ru-RU" sz="2400">
              <a:solidFill>
                <a:srgbClr val="FFC000"/>
              </a:solidFill>
              <a:latin typeface="Roboto Slab"/>
            </a:endParaRPr>
          </a:p>
        </p:txBody>
      </p:sp>
    </p:spTree>
    <p:extLst>
      <p:ext uri="{BB962C8B-B14F-4D97-AF65-F5344CB8AC3E}">
        <p14:creationId xmlns:p14="http://schemas.microsoft.com/office/powerpoint/2010/main" val="214082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58775" y="383478"/>
            <a:ext cx="586432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2200" smtClean="0">
                <a:solidFill>
                  <a:srgbClr val="FFC000"/>
                </a:solidFill>
                <a:latin typeface="+mj-lt"/>
              </a:rPr>
              <a:t>Историческая справка</a:t>
            </a:r>
            <a:endParaRPr lang="ru-RU" sz="220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 flipH="1">
            <a:off x="358775" y="741452"/>
            <a:ext cx="8426450" cy="360098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+mj-lt"/>
              </a:rPr>
              <a:t>Императорский Военный орден Святого Великомученика </a:t>
            </a:r>
            <a:endParaRPr lang="ru-RU" sz="1800" dirty="0" smtClean="0">
              <a:solidFill>
                <a:schemeClr val="bg1"/>
              </a:solidFill>
              <a:latin typeface="+mj-lt"/>
            </a:endParaRPr>
          </a:p>
          <a:p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и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Победоносца Георгия – высшая воинская награда Российской империи, учреждённая в 1769 году. А. В. Суворов стал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одним</a:t>
            </a:r>
          </a:p>
          <a:p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из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трёх кавалеров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ордена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Святого Георгия за всю историю ордена, награждённых с III по I степень. </a:t>
            </a:r>
          </a:p>
          <a:p>
            <a:endParaRPr lang="ru-RU" sz="1800" dirty="0">
              <a:solidFill>
                <a:schemeClr val="bg1"/>
              </a:solidFill>
              <a:latin typeface="+mj-lt"/>
            </a:endParaRPr>
          </a:p>
          <a:p>
            <a:r>
              <a:rPr lang="ru-RU" sz="1800" dirty="0">
                <a:solidFill>
                  <a:schemeClr val="bg1"/>
                </a:solidFill>
                <a:latin typeface="+mj-lt"/>
              </a:rPr>
              <a:t>В коллекции Суворова знак ордена Святого Георгия низшей, </a:t>
            </a:r>
          </a:p>
          <a:p>
            <a:r>
              <a:rPr lang="ru-RU" sz="1800" dirty="0">
                <a:solidFill>
                  <a:schemeClr val="bg1"/>
                </a:solidFill>
                <a:latin typeface="+mj-lt"/>
              </a:rPr>
              <a:t>IV степени, отсутствовал. </a:t>
            </a:r>
          </a:p>
          <a:p>
            <a:endParaRPr lang="ru-RU" sz="1800" dirty="0">
              <a:solidFill>
                <a:schemeClr val="bg1"/>
              </a:solidFill>
              <a:latin typeface="+mj-lt"/>
            </a:endParaRPr>
          </a:p>
          <a:p>
            <a:r>
              <a:rPr lang="ru-RU" sz="1800" dirty="0">
                <a:solidFill>
                  <a:schemeClr val="bg1"/>
                </a:solidFill>
                <a:latin typeface="+mj-lt"/>
              </a:rPr>
              <a:t>По воле Екатерины II Александр Васильевич «перескочил» </a:t>
            </a:r>
            <a:endParaRPr lang="ru-RU" sz="1800" dirty="0" smtClean="0">
              <a:solidFill>
                <a:schemeClr val="bg1"/>
              </a:solidFill>
              <a:latin typeface="+mj-lt"/>
            </a:endParaRPr>
          </a:p>
          <a:p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низшую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степень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ордена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и сразу был награждён «третьим классом» </a:t>
            </a:r>
          </a:p>
          <a:p>
            <a:r>
              <a:rPr lang="ru-RU" sz="1800" dirty="0">
                <a:solidFill>
                  <a:schemeClr val="bg1"/>
                </a:solidFill>
                <a:latin typeface="+mj-lt"/>
              </a:rPr>
              <a:t>«за победы над войсками конфедератов» в Польше в ходе</a:t>
            </a:r>
          </a:p>
          <a:p>
            <a:r>
              <a:rPr lang="ru-RU" sz="1800" dirty="0">
                <a:solidFill>
                  <a:schemeClr val="bg1"/>
                </a:solidFill>
                <a:latin typeface="+mj-lt"/>
              </a:rPr>
              <a:t>кампании 1769–1772 годов.</a:t>
            </a:r>
          </a:p>
        </p:txBody>
      </p:sp>
      <p:sp>
        <p:nvSpPr>
          <p:cNvPr id="8" name="Скругленный прямоугольник 7">
            <a:hlinkClick r:id="rId6" action="ppaction://hlinksldjump"/>
          </p:cNvPr>
          <p:cNvSpPr/>
          <p:nvPr/>
        </p:nvSpPr>
        <p:spPr>
          <a:xfrm>
            <a:off x="358775" y="4361858"/>
            <a:ext cx="2146300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smtClean="0">
                <a:solidFill>
                  <a:schemeClr val="tx2">
                    <a:lumMod val="50000"/>
                  </a:schemeClr>
                </a:solidFill>
              </a:rPr>
              <a:t>Вернуться к </a:t>
            </a:r>
            <a:r>
              <a:rPr lang="ru-RU" sz="1200">
                <a:solidFill>
                  <a:schemeClr val="tx2">
                    <a:lumMod val="50000"/>
                  </a:schemeClr>
                </a:solidFill>
              </a:rPr>
              <a:t>вопросам</a:t>
            </a:r>
          </a:p>
        </p:txBody>
      </p:sp>
    </p:spTree>
    <p:extLst>
      <p:ext uri="{BB962C8B-B14F-4D97-AF65-F5344CB8AC3E}">
        <p14:creationId xmlns:p14="http://schemas.microsoft.com/office/powerpoint/2010/main" val="268261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58776" y="269705"/>
            <a:ext cx="4033837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2200">
                <a:latin typeface="+mj-lt"/>
              </a:rPr>
              <a:t>Ответьте на </a:t>
            </a:r>
            <a:r>
              <a:rPr lang="ru-RU" sz="2200" smtClean="0">
                <a:latin typeface="+mj-lt"/>
              </a:rPr>
              <a:t>вопрос</a:t>
            </a:r>
            <a:r>
              <a:rPr lang="ru-RU" sz="2200">
                <a:latin typeface="+mj-lt"/>
              </a:rPr>
              <a:t>ы</a:t>
            </a:r>
          </a:p>
        </p:txBody>
      </p:sp>
      <p:sp>
        <p:nvSpPr>
          <p:cNvPr id="24" name="Скругленный прямоугольник 23">
            <a:hlinkClick r:id="rId5" action="ppaction://hlinksldjump"/>
          </p:cNvPr>
          <p:cNvSpPr/>
          <p:nvPr/>
        </p:nvSpPr>
        <p:spPr>
          <a:xfrm>
            <a:off x="3409706" y="4368982"/>
            <a:ext cx="2109217" cy="405405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Историческая </a:t>
            </a:r>
            <a:r>
              <a:rPr lang="ru-RU" sz="1200" smtClean="0">
                <a:solidFill>
                  <a:schemeClr val="tx1"/>
                </a:solidFill>
              </a:rPr>
              <a:t>справка</a:t>
            </a:r>
            <a:endParaRPr lang="ru-RU" sz="1200">
              <a:solidFill>
                <a:schemeClr val="tx1"/>
              </a:solidFill>
            </a:endParaRPr>
          </a:p>
        </p:txBody>
      </p:sp>
      <p:sp>
        <p:nvSpPr>
          <p:cNvPr id="26" name="Скругленный прямоугольник 25">
            <a:hlinkClick r:id="" action="ppaction://noaction"/>
          </p:cNvPr>
          <p:cNvSpPr/>
          <p:nvPr/>
        </p:nvSpPr>
        <p:spPr>
          <a:xfrm>
            <a:off x="358777" y="1557770"/>
            <a:ext cx="2700338" cy="715089"/>
          </a:xfrm>
          <a:prstGeom prst="roundRect">
            <a:avLst/>
          </a:prstGeom>
          <a:noFill/>
          <a:ln w="19050">
            <a:solidFill>
              <a:srgbClr val="FFC10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36000" bIns="0" rtlCol="0" anchor="ctr">
            <a:noAutofit/>
          </a:bodyPr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Орден Святой Екатерины</a:t>
            </a:r>
          </a:p>
        </p:txBody>
      </p:sp>
      <p:sp>
        <p:nvSpPr>
          <p:cNvPr id="27" name="Скругленный прямоугольник 26">
            <a:hlinkClick r:id="" action="ppaction://noaction"/>
          </p:cNvPr>
          <p:cNvSpPr/>
          <p:nvPr/>
        </p:nvSpPr>
        <p:spPr>
          <a:xfrm>
            <a:off x="358777" y="2457267"/>
            <a:ext cx="2700338" cy="715089"/>
          </a:xfrm>
          <a:prstGeom prst="roundRect">
            <a:avLst/>
          </a:prstGeom>
          <a:noFill/>
          <a:ln w="19050">
            <a:solidFill>
              <a:srgbClr val="FFC10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36000" bIns="0" rtlCol="0" anchor="ctr">
            <a:noAutofit/>
          </a:bodyPr>
          <a:lstStyle/>
          <a:p>
            <a:pPr algn="ctr"/>
            <a:endParaRPr lang="ru-RU" sz="1400" dirty="0" smtClean="0">
              <a:solidFill>
                <a:schemeClr val="tx1"/>
              </a:solidFill>
            </a:endParaRPr>
          </a:p>
          <a:p>
            <a:pPr algn="ctr"/>
            <a:r>
              <a:rPr lang="ru-RU" sz="1400" dirty="0">
                <a:solidFill>
                  <a:schemeClr val="tx1"/>
                </a:solidFill>
              </a:rPr>
              <a:t>Орден Святого Владимира</a:t>
            </a:r>
            <a:endParaRPr lang="en-US" sz="1400" dirty="0">
              <a:solidFill>
                <a:schemeClr val="tx1"/>
              </a:solidFill>
            </a:endParaRP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I</a:t>
            </a:r>
            <a:r>
              <a:rPr lang="ru-RU" sz="1400" dirty="0">
                <a:solidFill>
                  <a:schemeClr val="tx1"/>
                </a:solidFill>
              </a:rPr>
              <a:t> степени </a:t>
            </a:r>
          </a:p>
          <a:p>
            <a:pPr algn="ctr"/>
            <a:endParaRPr lang="ru-RU" sz="1400" dirty="0" smtClean="0">
              <a:solidFill>
                <a:schemeClr val="tx1"/>
              </a:solidFill>
            </a:endParaRPr>
          </a:p>
        </p:txBody>
      </p:sp>
      <p:sp>
        <p:nvSpPr>
          <p:cNvPr id="28" name="Скругленный прямоугольник 27">
            <a:hlinkClick r:id="" action="ppaction://noaction"/>
          </p:cNvPr>
          <p:cNvSpPr/>
          <p:nvPr/>
        </p:nvSpPr>
        <p:spPr>
          <a:xfrm>
            <a:off x="366829" y="3373047"/>
            <a:ext cx="2700338" cy="71508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36000" bIns="0" rtlCol="0" anchor="ctr">
            <a:noAutofit/>
          </a:bodyPr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За штурм Измаила</a:t>
            </a:r>
          </a:p>
        </p:txBody>
      </p:sp>
      <p:sp>
        <p:nvSpPr>
          <p:cNvPr id="29" name="Скругленный прямоугольник 28">
            <a:hlinkClick r:id="" action="ppaction://noaction"/>
          </p:cNvPr>
          <p:cNvSpPr/>
          <p:nvPr/>
        </p:nvSpPr>
        <p:spPr>
          <a:xfrm>
            <a:off x="3396125" y="1557770"/>
            <a:ext cx="2700338" cy="715089"/>
          </a:xfrm>
          <a:prstGeom prst="roundRect">
            <a:avLst/>
          </a:prstGeom>
          <a:noFill/>
          <a:ln w="19050">
            <a:solidFill>
              <a:srgbClr val="FFC10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36000" bIns="0" rtlCol="0" anchor="ctr">
            <a:noAutofit/>
          </a:bodyPr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За присоединение </a:t>
            </a:r>
            <a:r>
              <a:rPr lang="ru-RU" sz="1400" dirty="0" err="1">
                <a:solidFill>
                  <a:schemeClr val="tx1"/>
                </a:solidFill>
              </a:rPr>
              <a:t>закубанских</a:t>
            </a:r>
            <a:r>
              <a:rPr lang="ru-RU" sz="1400" dirty="0">
                <a:solidFill>
                  <a:schemeClr val="tx1"/>
                </a:solidFill>
              </a:rPr>
              <a:t> народов к Российской империи </a:t>
            </a:r>
          </a:p>
        </p:txBody>
      </p:sp>
      <p:sp>
        <p:nvSpPr>
          <p:cNvPr id="30" name="Скругленный прямоугольник 29">
            <a:hlinkClick r:id="" action="ppaction://noaction"/>
          </p:cNvPr>
          <p:cNvSpPr/>
          <p:nvPr/>
        </p:nvSpPr>
        <p:spPr>
          <a:xfrm>
            <a:off x="3388850" y="2460701"/>
            <a:ext cx="2700338" cy="71508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36000" bIns="0" rtlCol="0" anchor="ctr">
            <a:noAutofit/>
          </a:bodyPr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Русско-турецкая война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</a:rPr>
              <a:t>1787–1791 годов</a:t>
            </a:r>
          </a:p>
        </p:txBody>
      </p:sp>
      <p:sp>
        <p:nvSpPr>
          <p:cNvPr id="40" name="Скругленный прямоугольник 39">
            <a:hlinkClick r:id="" action="ppaction://noaction"/>
          </p:cNvPr>
          <p:cNvSpPr/>
          <p:nvPr/>
        </p:nvSpPr>
        <p:spPr>
          <a:xfrm>
            <a:off x="3389644" y="3356764"/>
            <a:ext cx="2700338" cy="715089"/>
          </a:xfrm>
          <a:prstGeom prst="roundRect">
            <a:avLst/>
          </a:prstGeom>
          <a:noFill/>
          <a:ln w="19050">
            <a:solidFill>
              <a:srgbClr val="FFC10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36000" bIns="0" rtlCol="0" anchor="ctr">
            <a:noAutofit/>
          </a:bodyPr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Командование </a:t>
            </a:r>
            <a:r>
              <a:rPr lang="ru-RU" sz="1400" dirty="0" smtClean="0">
                <a:solidFill>
                  <a:schemeClr val="tx1"/>
                </a:solidFill>
              </a:rPr>
              <a:t>войсками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в </a:t>
            </a:r>
            <a:r>
              <a:rPr lang="ru-RU" sz="1400" dirty="0">
                <a:solidFill>
                  <a:schemeClr val="tx1"/>
                </a:solidFill>
              </a:rPr>
              <a:t>Крыму, на Кубани и в Астрахани в 1776–1787 годах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358775" y="721213"/>
            <a:ext cx="8426448" cy="430887"/>
            <a:chOff x="358775" y="871176"/>
            <a:chExt cx="8426448" cy="430887"/>
          </a:xfrm>
        </p:grpSpPr>
        <p:sp>
          <p:nvSpPr>
            <p:cNvPr id="18" name="Прямоугольник 17"/>
            <p:cNvSpPr/>
            <p:nvPr/>
          </p:nvSpPr>
          <p:spPr>
            <a:xfrm flipH="1">
              <a:off x="358775" y="871176"/>
              <a:ext cx="1905031" cy="430887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anchor="t" anchorCtr="0">
              <a:spAutoFit/>
            </a:bodyPr>
            <a:lstStyle/>
            <a:p>
              <a:r>
                <a:rPr lang="ru-RU" sz="1400" dirty="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1. Как называется награда?</a:t>
              </a:r>
            </a:p>
          </p:txBody>
        </p:sp>
        <p:sp>
          <p:nvSpPr>
            <p:cNvPr id="31" name="Прямоугольник 30"/>
            <p:cNvSpPr/>
            <p:nvPr/>
          </p:nvSpPr>
          <p:spPr>
            <a:xfrm flipH="1">
              <a:off x="2642316" y="871176"/>
              <a:ext cx="2163732" cy="430887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anchor="t" anchorCtr="0">
              <a:spAutoFit/>
            </a:bodyPr>
            <a:lstStyle/>
            <a:p>
              <a:r>
                <a:rPr lang="ru-RU" sz="1400" dirty="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2. За какие заслуги </a:t>
              </a:r>
              <a:br>
                <a:rPr lang="ru-RU" sz="1400" dirty="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</a:br>
              <a:r>
                <a:rPr lang="ru-RU" sz="1400" dirty="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она была получена?</a:t>
              </a:r>
            </a:p>
          </p:txBody>
        </p:sp>
        <p:sp>
          <p:nvSpPr>
            <p:cNvPr id="32" name="Прямоугольник 31"/>
            <p:cNvSpPr/>
            <p:nvPr/>
          </p:nvSpPr>
          <p:spPr>
            <a:xfrm flipH="1">
              <a:off x="5184558" y="871176"/>
              <a:ext cx="3600665" cy="430887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anchor="t" anchorCtr="0">
              <a:spAutoFit/>
            </a:bodyPr>
            <a:lstStyle/>
            <a:p>
              <a:r>
                <a:rPr lang="ru-RU" sz="1400" dirty="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3. </a:t>
              </a:r>
              <a:r>
                <a:rPr lang="ru-RU" sz="1400" dirty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В ходе какой военной </a:t>
              </a:r>
              <a:r>
                <a:rPr lang="ru-RU" sz="1400" dirty="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кампании </a:t>
              </a:r>
              <a:br>
                <a:rPr lang="ru-RU" sz="1400" dirty="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</a:br>
              <a:r>
                <a:rPr lang="ru-RU" sz="1400" dirty="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она </a:t>
              </a:r>
              <a:r>
                <a:rPr lang="ru-RU" sz="1400" dirty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была получена?</a:t>
              </a:r>
            </a:p>
          </p:txBody>
        </p:sp>
      </p:grpSp>
      <p:cxnSp>
        <p:nvCxnSpPr>
          <p:cNvPr id="8" name="Прямая соединительная линия 7"/>
          <p:cNvCxnSpPr/>
          <p:nvPr/>
        </p:nvCxnSpPr>
        <p:spPr>
          <a:xfrm>
            <a:off x="358775" y="1312416"/>
            <a:ext cx="8426448" cy="0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2" descr="https://i11.fotocdn.net/s127/50f304081b84e9fd/gallery_m/2876872829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" r="8026"/>
          <a:stretch/>
        </p:blipFill>
        <p:spPr bwMode="auto">
          <a:xfrm>
            <a:off x="6699691" y="1557770"/>
            <a:ext cx="1702019" cy="3225776"/>
          </a:xfrm>
          <a:prstGeom prst="roundRect">
            <a:avLst>
              <a:gd name="adj" fmla="val 565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Скругленный прямоугольник 18">
            <a:hlinkClick r:id="rId7" action="ppaction://hlinksldjump"/>
          </p:cNvPr>
          <p:cNvSpPr/>
          <p:nvPr/>
        </p:nvSpPr>
        <p:spPr>
          <a:xfrm>
            <a:off x="358775" y="4361858"/>
            <a:ext cx="2146300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smtClean="0">
                <a:solidFill>
                  <a:schemeClr val="tx2">
                    <a:lumMod val="50000"/>
                  </a:schemeClr>
                </a:solidFill>
              </a:rPr>
              <a:t>Вернуться к </a:t>
            </a:r>
            <a:r>
              <a:rPr lang="ru-RU" sz="1200">
                <a:solidFill>
                  <a:schemeClr val="tx2">
                    <a:lumMod val="50000"/>
                  </a:schemeClr>
                </a:solidFill>
              </a:rPr>
              <a:t>вопросам</a:t>
            </a:r>
          </a:p>
        </p:txBody>
      </p:sp>
    </p:spTree>
    <p:extLst>
      <p:ext uri="{BB962C8B-B14F-4D97-AF65-F5344CB8AC3E}">
        <p14:creationId xmlns:p14="http://schemas.microsoft.com/office/powerpoint/2010/main" val="129681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497B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6DCE5"/>
                                      </p:to>
                                    </p:animClr>
                                    <p:set>
                                      <p:cBhvr>
                                        <p:cTn id="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497B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6DCE5"/>
                                      </p:to>
                                    </p:animClr>
                                    <p:set>
                                      <p:cBhvr>
                                        <p:cTn id="1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497B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6DCE5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4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58775" y="383478"/>
            <a:ext cx="586432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2200" smtClean="0">
                <a:solidFill>
                  <a:srgbClr val="FFC000"/>
                </a:solidFill>
                <a:latin typeface="+mj-lt"/>
              </a:rPr>
              <a:t>Историческая справка</a:t>
            </a:r>
            <a:endParaRPr lang="ru-RU" sz="220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 flipH="1">
            <a:off x="358775" y="764536"/>
            <a:ext cx="8634754" cy="3554819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ru-RU" sz="1650" dirty="0">
                <a:solidFill>
                  <a:schemeClr val="bg1"/>
                </a:solidFill>
                <a:latin typeface="+mj-lt"/>
              </a:rPr>
              <a:t>Орден Святого Владимира был учреждён в честь князя Владимира </a:t>
            </a:r>
            <a:endParaRPr lang="ru-RU" sz="1650" dirty="0" smtClean="0">
              <a:solidFill>
                <a:schemeClr val="bg1"/>
              </a:solidFill>
              <a:latin typeface="+mj-lt"/>
            </a:endParaRPr>
          </a:p>
          <a:p>
            <a:r>
              <a:rPr lang="ru-RU" sz="1650" dirty="0" smtClean="0">
                <a:solidFill>
                  <a:schemeClr val="bg1"/>
                </a:solidFill>
                <a:latin typeface="+mj-lt"/>
              </a:rPr>
              <a:t>Крестителя в </a:t>
            </a:r>
            <a:r>
              <a:rPr lang="ru-RU" sz="1650" dirty="0">
                <a:solidFill>
                  <a:schemeClr val="bg1"/>
                </a:solidFill>
                <a:latin typeface="+mj-lt"/>
              </a:rPr>
              <a:t>1782 году и </a:t>
            </a:r>
            <a:r>
              <a:rPr lang="ru-RU" sz="1650" dirty="0" smtClean="0">
                <a:solidFill>
                  <a:schemeClr val="bg1"/>
                </a:solidFill>
                <a:latin typeface="+mj-lt"/>
              </a:rPr>
              <a:t>до </a:t>
            </a:r>
            <a:r>
              <a:rPr lang="ru-RU" sz="1650" dirty="0">
                <a:solidFill>
                  <a:schemeClr val="bg1"/>
                </a:solidFill>
                <a:latin typeface="+mj-lt"/>
              </a:rPr>
              <a:t>1917 года </a:t>
            </a:r>
            <a:r>
              <a:rPr lang="ru-RU" sz="1650" dirty="0" smtClean="0">
                <a:solidFill>
                  <a:schemeClr val="bg1"/>
                </a:solidFill>
                <a:latin typeface="+mj-lt"/>
              </a:rPr>
              <a:t>был наградой </a:t>
            </a:r>
            <a:r>
              <a:rPr lang="ru-RU" sz="1650" dirty="0">
                <a:solidFill>
                  <a:schemeClr val="bg1"/>
                </a:solidFill>
                <a:latin typeface="+mj-lt"/>
              </a:rPr>
              <a:t>для широкого круга </a:t>
            </a:r>
            <a:endParaRPr lang="ru-RU" sz="1650" dirty="0" smtClean="0">
              <a:solidFill>
                <a:schemeClr val="bg1"/>
              </a:solidFill>
              <a:latin typeface="+mj-lt"/>
            </a:endParaRPr>
          </a:p>
          <a:p>
            <a:r>
              <a:rPr lang="ru-RU" sz="1650" dirty="0" smtClean="0">
                <a:solidFill>
                  <a:schemeClr val="bg1"/>
                </a:solidFill>
                <a:latin typeface="+mj-lt"/>
              </a:rPr>
              <a:t>военных </a:t>
            </a:r>
            <a:r>
              <a:rPr lang="ru-RU" sz="1650" dirty="0">
                <a:solidFill>
                  <a:schemeClr val="bg1"/>
                </a:solidFill>
                <a:latin typeface="+mj-lt"/>
              </a:rPr>
              <a:t>в чине </a:t>
            </a:r>
            <a:r>
              <a:rPr lang="ru-RU" sz="1650" dirty="0" smtClean="0">
                <a:solidFill>
                  <a:schemeClr val="bg1"/>
                </a:solidFill>
                <a:latin typeface="+mj-lt"/>
              </a:rPr>
              <a:t>от </a:t>
            </a:r>
            <a:r>
              <a:rPr lang="ru-RU" sz="1650" dirty="0">
                <a:solidFill>
                  <a:schemeClr val="bg1"/>
                </a:solidFill>
                <a:latin typeface="+mj-lt"/>
              </a:rPr>
              <a:t>подполковника и чиновников среднего ранга. </a:t>
            </a:r>
          </a:p>
          <a:p>
            <a:r>
              <a:rPr lang="ru-RU" sz="1650" dirty="0">
                <a:solidFill>
                  <a:schemeClr val="bg1"/>
                </a:solidFill>
                <a:latin typeface="+mj-lt"/>
              </a:rPr>
              <a:t>Он имел четыре степени. </a:t>
            </a:r>
            <a:endParaRPr lang="ru-RU" sz="1650" dirty="0" smtClean="0">
              <a:solidFill>
                <a:schemeClr val="bg1"/>
              </a:solidFill>
              <a:latin typeface="+mj-lt"/>
            </a:endParaRPr>
          </a:p>
          <a:p>
            <a:endParaRPr lang="ru-RU" sz="1650" dirty="0">
              <a:solidFill>
                <a:schemeClr val="bg1"/>
              </a:solidFill>
              <a:latin typeface="+mj-lt"/>
            </a:endParaRPr>
          </a:p>
          <a:p>
            <a:r>
              <a:rPr lang="ru-RU" sz="1650" dirty="0">
                <a:solidFill>
                  <a:schemeClr val="bg1"/>
                </a:solidFill>
                <a:latin typeface="+mj-lt"/>
              </a:rPr>
              <a:t>В Российской империи действовало правило, согласно которому </a:t>
            </a:r>
            <a:r>
              <a:rPr lang="ru-RU" sz="1650" dirty="0" smtClean="0">
                <a:solidFill>
                  <a:schemeClr val="bg1"/>
                </a:solidFill>
                <a:latin typeface="+mj-lt"/>
              </a:rPr>
              <a:t>награждение</a:t>
            </a:r>
          </a:p>
          <a:p>
            <a:r>
              <a:rPr lang="ru-RU" sz="1650" dirty="0" smtClean="0">
                <a:solidFill>
                  <a:schemeClr val="bg1"/>
                </a:solidFill>
                <a:latin typeface="+mj-lt"/>
              </a:rPr>
              <a:t>орденами производилось строго по степеням, начиная от самой младшей </a:t>
            </a:r>
          </a:p>
          <a:p>
            <a:r>
              <a:rPr lang="ru-RU" sz="1650" dirty="0" smtClean="0">
                <a:solidFill>
                  <a:schemeClr val="bg1"/>
                </a:solidFill>
                <a:latin typeface="+mj-lt"/>
              </a:rPr>
              <a:t>к старшей. Однако бывали и исключения. Так, в июле 1783 года </a:t>
            </a:r>
          </a:p>
          <a:p>
            <a:r>
              <a:rPr lang="ru-RU" sz="1650" dirty="0" smtClean="0">
                <a:solidFill>
                  <a:schemeClr val="bg1"/>
                </a:solidFill>
                <a:latin typeface="+mj-lt"/>
              </a:rPr>
              <a:t>«за присоединение разных кубанских народов к Всероссийской Империи» </a:t>
            </a:r>
          </a:p>
          <a:p>
            <a:r>
              <a:rPr lang="ru-RU" sz="1650" dirty="0" smtClean="0">
                <a:solidFill>
                  <a:schemeClr val="bg1"/>
                </a:solidFill>
                <a:latin typeface="+mj-lt"/>
              </a:rPr>
              <a:t>А. В. Суворов был награждён орденом Святого Владимира I степени. </a:t>
            </a:r>
          </a:p>
          <a:p>
            <a:endParaRPr lang="ru-RU" sz="1650" dirty="0">
              <a:solidFill>
                <a:schemeClr val="bg1"/>
              </a:solidFill>
              <a:latin typeface="+mj-lt"/>
            </a:endParaRPr>
          </a:p>
          <a:p>
            <a:r>
              <a:rPr lang="ru-RU" sz="1650" dirty="0">
                <a:solidFill>
                  <a:schemeClr val="bg1"/>
                </a:solidFill>
                <a:latin typeface="+mj-lt"/>
              </a:rPr>
              <a:t>Награждение Суворова сразу первой, </a:t>
            </a:r>
            <a:r>
              <a:rPr lang="ru-RU" sz="1650" dirty="0" smtClean="0">
                <a:solidFill>
                  <a:schemeClr val="bg1"/>
                </a:solidFill>
                <a:latin typeface="+mj-lt"/>
              </a:rPr>
              <a:t>высшей, </a:t>
            </a:r>
            <a:r>
              <a:rPr lang="ru-RU" sz="1650" dirty="0">
                <a:solidFill>
                  <a:schemeClr val="bg1"/>
                </a:solidFill>
                <a:latin typeface="+mj-lt"/>
              </a:rPr>
              <a:t>степенью этого ордена, </a:t>
            </a:r>
            <a:endParaRPr lang="ru-RU" sz="1650" dirty="0" smtClean="0">
              <a:solidFill>
                <a:schemeClr val="bg1"/>
              </a:solidFill>
              <a:latin typeface="+mj-lt"/>
            </a:endParaRPr>
          </a:p>
          <a:p>
            <a:r>
              <a:rPr lang="ru-RU" sz="1650" dirty="0" smtClean="0">
                <a:solidFill>
                  <a:schemeClr val="bg1"/>
                </a:solidFill>
                <a:latin typeface="+mj-lt"/>
              </a:rPr>
              <a:t>безусловно</a:t>
            </a:r>
            <a:r>
              <a:rPr lang="ru-RU" sz="1650" dirty="0">
                <a:solidFill>
                  <a:schemeClr val="bg1"/>
                </a:solidFill>
                <a:latin typeface="+mj-lt"/>
              </a:rPr>
              <a:t>, явилось признанием его заслуг и важности выполненной</a:t>
            </a:r>
          </a:p>
          <a:p>
            <a:r>
              <a:rPr lang="ru-RU" sz="1650" dirty="0">
                <a:solidFill>
                  <a:schemeClr val="bg1"/>
                </a:solidFill>
                <a:latin typeface="+mj-lt"/>
              </a:rPr>
              <a:t>им миссии. </a:t>
            </a:r>
          </a:p>
        </p:txBody>
      </p:sp>
      <p:sp>
        <p:nvSpPr>
          <p:cNvPr id="8" name="Скругленный прямоугольник 7">
            <a:hlinkClick r:id="rId6" action="ppaction://hlinksldjump"/>
          </p:cNvPr>
          <p:cNvSpPr/>
          <p:nvPr/>
        </p:nvSpPr>
        <p:spPr>
          <a:xfrm>
            <a:off x="358775" y="4361858"/>
            <a:ext cx="2146300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smtClean="0">
                <a:solidFill>
                  <a:schemeClr val="tx2">
                    <a:lumMod val="50000"/>
                  </a:schemeClr>
                </a:solidFill>
              </a:rPr>
              <a:t>Вернуться к </a:t>
            </a:r>
            <a:r>
              <a:rPr lang="ru-RU" sz="1200">
                <a:solidFill>
                  <a:schemeClr val="tx2">
                    <a:lumMod val="50000"/>
                  </a:schemeClr>
                </a:solidFill>
              </a:rPr>
              <a:t>вопросам</a:t>
            </a:r>
          </a:p>
        </p:txBody>
      </p:sp>
    </p:spTree>
    <p:extLst>
      <p:ext uri="{BB962C8B-B14F-4D97-AF65-F5344CB8AC3E}">
        <p14:creationId xmlns:p14="http://schemas.microsoft.com/office/powerpoint/2010/main" val="69816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58776" y="269705"/>
            <a:ext cx="4033837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2200">
                <a:latin typeface="+mj-lt"/>
              </a:rPr>
              <a:t>Ответьте на </a:t>
            </a:r>
            <a:r>
              <a:rPr lang="ru-RU" sz="2200" smtClean="0">
                <a:latin typeface="+mj-lt"/>
              </a:rPr>
              <a:t>вопрос</a:t>
            </a:r>
            <a:r>
              <a:rPr lang="ru-RU" sz="2200">
                <a:latin typeface="+mj-lt"/>
              </a:rPr>
              <a:t>ы</a:t>
            </a:r>
          </a:p>
        </p:txBody>
      </p:sp>
      <p:sp>
        <p:nvSpPr>
          <p:cNvPr id="24" name="Скругленный прямоугольник 23">
            <a:hlinkClick r:id="rId5" action="ppaction://hlinksldjump"/>
          </p:cNvPr>
          <p:cNvSpPr/>
          <p:nvPr/>
        </p:nvSpPr>
        <p:spPr>
          <a:xfrm>
            <a:off x="3409695" y="4368982"/>
            <a:ext cx="2109217" cy="405405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Историческая </a:t>
            </a:r>
            <a:r>
              <a:rPr lang="ru-RU" sz="1200" smtClean="0">
                <a:solidFill>
                  <a:schemeClr val="tx1"/>
                </a:solidFill>
              </a:rPr>
              <a:t>справка</a:t>
            </a:r>
            <a:endParaRPr lang="ru-RU" sz="1200">
              <a:solidFill>
                <a:schemeClr val="tx1"/>
              </a:solidFill>
            </a:endParaRPr>
          </a:p>
        </p:txBody>
      </p:sp>
      <p:sp>
        <p:nvSpPr>
          <p:cNvPr id="26" name="Скругленный прямоугольник 25">
            <a:hlinkClick r:id="" action="ppaction://noaction"/>
          </p:cNvPr>
          <p:cNvSpPr/>
          <p:nvPr/>
        </p:nvSpPr>
        <p:spPr>
          <a:xfrm>
            <a:off x="358777" y="1557770"/>
            <a:ext cx="2700338" cy="715089"/>
          </a:xfrm>
          <a:prstGeom prst="roundRect">
            <a:avLst/>
          </a:prstGeom>
          <a:noFill/>
          <a:ln w="19050">
            <a:solidFill>
              <a:srgbClr val="FFC10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36000" bIns="0" rtlCol="0" anchor="ctr">
            <a:noAutofit/>
          </a:bodyPr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Орден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Святого Александра </a:t>
            </a:r>
            <a:r>
              <a:rPr lang="ru-RU" sz="1400" dirty="0">
                <a:solidFill>
                  <a:schemeClr val="tx1"/>
                </a:solidFill>
              </a:rPr>
              <a:t>Невского</a:t>
            </a:r>
          </a:p>
        </p:txBody>
      </p:sp>
      <p:sp>
        <p:nvSpPr>
          <p:cNvPr id="27" name="Скругленный прямоугольник 26">
            <a:hlinkClick r:id="" action="ppaction://noaction"/>
          </p:cNvPr>
          <p:cNvSpPr/>
          <p:nvPr/>
        </p:nvSpPr>
        <p:spPr>
          <a:xfrm>
            <a:off x="358777" y="2457267"/>
            <a:ext cx="2700338" cy="715089"/>
          </a:xfrm>
          <a:prstGeom prst="roundRect">
            <a:avLst/>
          </a:prstGeom>
          <a:noFill/>
          <a:ln w="19050">
            <a:solidFill>
              <a:srgbClr val="FFC10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36000" bIns="0" rtlCol="0" anchor="ctr">
            <a:noAutofit/>
          </a:bodyPr>
          <a:lstStyle/>
          <a:p>
            <a:pPr algn="ctr"/>
            <a:endParaRPr lang="ru-RU" sz="1400" dirty="0" smtClean="0">
              <a:solidFill>
                <a:schemeClr val="tx1"/>
              </a:solidFill>
            </a:endParaRPr>
          </a:p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Орден </a:t>
            </a:r>
            <a:r>
              <a:rPr lang="ru-RU" sz="1400" dirty="0">
                <a:solidFill>
                  <a:schemeClr val="tx1"/>
                </a:solidFill>
              </a:rPr>
              <a:t>Святого </a:t>
            </a:r>
            <a:r>
              <a:rPr lang="ru-RU" sz="1400" dirty="0" err="1" smtClean="0">
                <a:solidFill>
                  <a:schemeClr val="tx1"/>
                </a:solidFill>
              </a:rPr>
              <a:t>Януария</a:t>
            </a:r>
            <a:endParaRPr lang="ru-RU" sz="1400" dirty="0">
              <a:solidFill>
                <a:schemeClr val="tx1"/>
              </a:solidFill>
            </a:endParaRPr>
          </a:p>
          <a:p>
            <a:pPr algn="ctr"/>
            <a:endParaRPr lang="ru-RU" sz="1400" dirty="0" smtClean="0">
              <a:solidFill>
                <a:schemeClr val="tx1"/>
              </a:solidFill>
            </a:endParaRPr>
          </a:p>
        </p:txBody>
      </p:sp>
      <p:sp>
        <p:nvSpPr>
          <p:cNvPr id="28" name="Скругленный прямоугольник 27">
            <a:hlinkClick r:id="" action="ppaction://noaction"/>
          </p:cNvPr>
          <p:cNvSpPr/>
          <p:nvPr/>
        </p:nvSpPr>
        <p:spPr>
          <a:xfrm>
            <a:off x="366829" y="3373047"/>
            <a:ext cx="2700338" cy="71508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36000" bIns="0" rtlCol="0" anchor="ctr">
            <a:noAutofit/>
          </a:bodyPr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За победу над конфедератами </a:t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dirty="0" smtClean="0">
                <a:solidFill>
                  <a:schemeClr val="tx1"/>
                </a:solidFill>
              </a:rPr>
              <a:t>при Столовичах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9" name="Скругленный прямоугольник 28">
            <a:hlinkClick r:id="" action="ppaction://noaction"/>
          </p:cNvPr>
          <p:cNvSpPr/>
          <p:nvPr/>
        </p:nvSpPr>
        <p:spPr>
          <a:xfrm>
            <a:off x="3384550" y="1557770"/>
            <a:ext cx="2700338" cy="715089"/>
          </a:xfrm>
          <a:prstGeom prst="roundRect">
            <a:avLst/>
          </a:prstGeom>
          <a:noFill/>
          <a:ln w="19050">
            <a:solidFill>
              <a:srgbClr val="FFC10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36000" bIns="0" rtlCol="0" anchor="ctr">
            <a:noAutofit/>
          </a:bodyPr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За </a:t>
            </a:r>
            <a:r>
              <a:rPr lang="ru-RU" sz="1400" dirty="0">
                <a:solidFill>
                  <a:schemeClr val="tx1"/>
                </a:solidFill>
              </a:rPr>
              <a:t>вытеснение турецкой эскадры из </a:t>
            </a:r>
            <a:r>
              <a:rPr lang="ru-RU" sz="1400" dirty="0" err="1">
                <a:solidFill>
                  <a:schemeClr val="tx1"/>
                </a:solidFill>
              </a:rPr>
              <a:t>Ахтиарской</a:t>
            </a:r>
            <a:r>
              <a:rPr lang="ru-RU" sz="1400" dirty="0">
                <a:solidFill>
                  <a:schemeClr val="tx1"/>
                </a:solidFill>
              </a:rPr>
              <a:t> гавани</a:t>
            </a:r>
          </a:p>
        </p:txBody>
      </p:sp>
      <p:sp>
        <p:nvSpPr>
          <p:cNvPr id="30" name="Скругленный прямоугольник 29">
            <a:hlinkClick r:id="" action="ppaction://noaction"/>
          </p:cNvPr>
          <p:cNvSpPr/>
          <p:nvPr/>
        </p:nvSpPr>
        <p:spPr>
          <a:xfrm>
            <a:off x="3384550" y="2457267"/>
            <a:ext cx="2700338" cy="71508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36000" bIns="0" rtlCol="0" anchor="ctr">
            <a:noAutofit/>
          </a:bodyPr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Командование войсками </a:t>
            </a:r>
            <a:r>
              <a:rPr lang="ru-RU" sz="1400" dirty="0" smtClean="0">
                <a:solidFill>
                  <a:schemeClr val="tx1"/>
                </a:solidFill>
              </a:rPr>
              <a:t/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dirty="0" smtClean="0">
                <a:solidFill>
                  <a:schemeClr val="tx1"/>
                </a:solidFill>
              </a:rPr>
              <a:t>в </a:t>
            </a:r>
            <a:r>
              <a:rPr lang="ru-RU" sz="1400" dirty="0">
                <a:solidFill>
                  <a:schemeClr val="tx1"/>
                </a:solidFill>
              </a:rPr>
              <a:t>Крыму, на Кубани </a:t>
            </a:r>
            <a:r>
              <a:rPr lang="ru-RU" sz="1400" dirty="0" smtClean="0">
                <a:solidFill>
                  <a:schemeClr val="tx1"/>
                </a:solidFill>
              </a:rPr>
              <a:t/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dirty="0" smtClean="0">
                <a:solidFill>
                  <a:schemeClr val="tx1"/>
                </a:solidFill>
              </a:rPr>
              <a:t>и </a:t>
            </a:r>
            <a:r>
              <a:rPr lang="ru-RU" sz="1400" dirty="0">
                <a:solidFill>
                  <a:schemeClr val="tx1"/>
                </a:solidFill>
              </a:rPr>
              <a:t>в </a:t>
            </a:r>
            <a:r>
              <a:rPr lang="ru-RU" sz="1400" dirty="0" smtClean="0">
                <a:solidFill>
                  <a:schemeClr val="tx1"/>
                </a:solidFill>
              </a:rPr>
              <a:t>Астрахани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40" name="Скругленный прямоугольник 39">
            <a:hlinkClick r:id="" action="ppaction://noaction"/>
          </p:cNvPr>
          <p:cNvSpPr/>
          <p:nvPr/>
        </p:nvSpPr>
        <p:spPr>
          <a:xfrm>
            <a:off x="3401219" y="3356764"/>
            <a:ext cx="2700338" cy="715089"/>
          </a:xfrm>
          <a:prstGeom prst="roundRect">
            <a:avLst/>
          </a:prstGeom>
          <a:noFill/>
          <a:ln w="19050">
            <a:solidFill>
              <a:srgbClr val="FFC10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36000" bIns="0" rtlCol="0" anchor="ctr">
            <a:noAutofit/>
          </a:bodyPr>
          <a:lstStyle/>
          <a:p>
            <a:pPr algn="ctr"/>
            <a:r>
              <a:rPr lang="ru-RU" sz="1400">
                <a:solidFill>
                  <a:schemeClr val="tx1"/>
                </a:solidFill>
              </a:rPr>
              <a:t>Военные действия </a:t>
            </a:r>
            <a:r>
              <a:rPr lang="ru-RU" sz="1400" smtClean="0">
                <a:solidFill>
                  <a:schemeClr val="tx1"/>
                </a:solidFill>
              </a:rPr>
              <a:t/>
            </a:r>
            <a:br>
              <a:rPr lang="ru-RU" sz="1400" smtClean="0">
                <a:solidFill>
                  <a:schemeClr val="tx1"/>
                </a:solidFill>
              </a:rPr>
            </a:br>
            <a:r>
              <a:rPr lang="ru-RU" sz="1400" smtClean="0">
                <a:solidFill>
                  <a:schemeClr val="tx1"/>
                </a:solidFill>
              </a:rPr>
              <a:t>в Польше </a:t>
            </a:r>
            <a:br>
              <a:rPr lang="ru-RU" sz="1400" smtClean="0">
                <a:solidFill>
                  <a:schemeClr val="tx1"/>
                </a:solidFill>
              </a:rPr>
            </a:br>
            <a:r>
              <a:rPr lang="ru-RU" sz="1400" smtClean="0">
                <a:solidFill>
                  <a:schemeClr val="tx1"/>
                </a:solidFill>
              </a:rPr>
              <a:t>в </a:t>
            </a:r>
            <a:r>
              <a:rPr lang="ru-RU" sz="1400">
                <a:solidFill>
                  <a:schemeClr val="tx1"/>
                </a:solidFill>
              </a:rPr>
              <a:t>1769–1772 годах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358775" y="721213"/>
            <a:ext cx="8426448" cy="430887"/>
            <a:chOff x="358775" y="871176"/>
            <a:chExt cx="8426448" cy="430887"/>
          </a:xfrm>
        </p:grpSpPr>
        <p:sp>
          <p:nvSpPr>
            <p:cNvPr id="18" name="Прямоугольник 17"/>
            <p:cNvSpPr/>
            <p:nvPr/>
          </p:nvSpPr>
          <p:spPr>
            <a:xfrm flipH="1">
              <a:off x="358775" y="871176"/>
              <a:ext cx="1905031" cy="430887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anchor="t" anchorCtr="0">
              <a:spAutoFit/>
            </a:bodyPr>
            <a:lstStyle/>
            <a:p>
              <a:r>
                <a:rPr lang="ru-RU" sz="1400" dirty="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1. Как называется награда?</a:t>
              </a:r>
            </a:p>
          </p:txBody>
        </p:sp>
        <p:sp>
          <p:nvSpPr>
            <p:cNvPr id="31" name="Прямоугольник 30"/>
            <p:cNvSpPr/>
            <p:nvPr/>
          </p:nvSpPr>
          <p:spPr>
            <a:xfrm flipH="1">
              <a:off x="2642316" y="871176"/>
              <a:ext cx="2163732" cy="430887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anchor="t" anchorCtr="0">
              <a:spAutoFit/>
            </a:bodyPr>
            <a:lstStyle/>
            <a:p>
              <a:r>
                <a:rPr lang="ru-RU" sz="1400" dirty="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2. За какие заслуги </a:t>
              </a:r>
              <a:br>
                <a:rPr lang="ru-RU" sz="1400" dirty="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</a:br>
              <a:r>
                <a:rPr lang="ru-RU" sz="1400" dirty="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она была получена?</a:t>
              </a:r>
            </a:p>
          </p:txBody>
        </p:sp>
        <p:sp>
          <p:nvSpPr>
            <p:cNvPr id="32" name="Прямоугольник 31"/>
            <p:cNvSpPr/>
            <p:nvPr/>
          </p:nvSpPr>
          <p:spPr>
            <a:xfrm flipH="1">
              <a:off x="5184558" y="871176"/>
              <a:ext cx="3600665" cy="430887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anchor="t" anchorCtr="0">
              <a:spAutoFit/>
            </a:bodyPr>
            <a:lstStyle/>
            <a:p>
              <a:r>
                <a:rPr lang="ru-RU" sz="1400" dirty="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3. </a:t>
              </a:r>
              <a:r>
                <a:rPr lang="ru-RU" sz="1400" dirty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В ходе какой военной </a:t>
              </a:r>
              <a:r>
                <a:rPr lang="ru-RU" sz="1400" dirty="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кампании </a:t>
              </a:r>
              <a:br>
                <a:rPr lang="ru-RU" sz="1400" dirty="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</a:br>
              <a:r>
                <a:rPr lang="ru-RU" sz="1400" dirty="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она </a:t>
              </a:r>
              <a:r>
                <a:rPr lang="ru-RU" sz="1400" dirty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была получена?</a:t>
              </a:r>
            </a:p>
          </p:txBody>
        </p:sp>
      </p:grpSp>
      <p:cxnSp>
        <p:nvCxnSpPr>
          <p:cNvPr id="8" name="Прямая соединительная линия 7"/>
          <p:cNvCxnSpPr/>
          <p:nvPr/>
        </p:nvCxnSpPr>
        <p:spPr>
          <a:xfrm>
            <a:off x="358775" y="1312416"/>
            <a:ext cx="8426448" cy="0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3"/>
          <a:stretch/>
        </p:blipFill>
        <p:spPr>
          <a:xfrm>
            <a:off x="6406926" y="1557770"/>
            <a:ext cx="2445694" cy="3585730"/>
          </a:xfrm>
          <a:prstGeom prst="rect">
            <a:avLst/>
          </a:prstGeom>
        </p:spPr>
      </p:pic>
      <p:sp>
        <p:nvSpPr>
          <p:cNvPr id="19" name="Скругленный прямоугольник 18">
            <a:hlinkClick r:id="rId7" action="ppaction://hlinksldjump"/>
          </p:cNvPr>
          <p:cNvSpPr/>
          <p:nvPr/>
        </p:nvSpPr>
        <p:spPr>
          <a:xfrm>
            <a:off x="358775" y="4361858"/>
            <a:ext cx="2146300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smtClean="0">
                <a:solidFill>
                  <a:schemeClr val="tx2">
                    <a:lumMod val="50000"/>
                  </a:schemeClr>
                </a:solidFill>
              </a:rPr>
              <a:t>Вернуться к </a:t>
            </a:r>
            <a:r>
              <a:rPr lang="ru-RU" sz="1200">
                <a:solidFill>
                  <a:schemeClr val="tx2">
                    <a:lumMod val="50000"/>
                  </a:schemeClr>
                </a:solidFill>
              </a:rPr>
              <a:t>вопросам</a:t>
            </a:r>
          </a:p>
        </p:txBody>
      </p:sp>
    </p:spTree>
    <p:extLst>
      <p:ext uri="{BB962C8B-B14F-4D97-AF65-F5344CB8AC3E}">
        <p14:creationId xmlns:p14="http://schemas.microsoft.com/office/powerpoint/2010/main" val="101168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497B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6DCE5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497B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6DCE5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497B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6DCE5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4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58775" y="383478"/>
            <a:ext cx="586432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2200" smtClean="0">
                <a:solidFill>
                  <a:srgbClr val="FFC000"/>
                </a:solidFill>
                <a:latin typeface="+mj-lt"/>
              </a:rPr>
              <a:t>Историческая справка</a:t>
            </a:r>
            <a:endParaRPr lang="ru-RU" sz="220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 flipH="1">
            <a:off x="358775" y="879953"/>
            <a:ext cx="9757498" cy="3323987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Императорский орден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Святого Благоверного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князя Александра </a:t>
            </a:r>
          </a:p>
          <a:p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Невского — одна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из высших наград Российской империи </a:t>
            </a:r>
            <a:endParaRPr lang="ru-RU" sz="1800" dirty="0" smtClean="0">
              <a:solidFill>
                <a:schemeClr val="bg1"/>
              </a:solidFill>
              <a:latin typeface="+mj-lt"/>
            </a:endParaRPr>
          </a:p>
          <a:p>
            <a:r>
              <a:rPr lang="ru-RU" sz="1800" dirty="0" smtClean="0">
                <a:solidFill>
                  <a:schemeClr val="bg1"/>
                </a:solidFill>
                <a:latin typeface="+mj-lt"/>
              </a:rPr>
              <a:t>с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1725 по 1917 год.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Он был учреждён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Екатериной I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и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стал третьим </a:t>
            </a:r>
            <a:endParaRPr lang="ru-RU" sz="1800" dirty="0" smtClean="0">
              <a:solidFill>
                <a:schemeClr val="bg1"/>
              </a:solidFill>
              <a:latin typeface="+mj-lt"/>
            </a:endParaRPr>
          </a:p>
          <a:p>
            <a:r>
              <a:rPr lang="ru-RU" sz="1800" dirty="0" smtClean="0">
                <a:solidFill>
                  <a:schemeClr val="bg1"/>
                </a:solidFill>
                <a:latin typeface="+mj-lt"/>
              </a:rPr>
              <a:t>российским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орденом после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ордена Святого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Андрея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Первозванного </a:t>
            </a:r>
          </a:p>
          <a:p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и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женского ордена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Святой Великомученицы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Екатерины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.</a:t>
            </a:r>
          </a:p>
          <a:p>
            <a:endParaRPr lang="ru-RU" sz="1800" dirty="0" smtClean="0">
              <a:solidFill>
                <a:schemeClr val="bg1"/>
              </a:solidFill>
              <a:latin typeface="+mj-lt"/>
            </a:endParaRPr>
          </a:p>
          <a:p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Орден Святого Александра Невского был задуман Петром I для </a:t>
            </a:r>
          </a:p>
          <a:p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награждения за военные заслуги. Однако учреждённый уже после его </a:t>
            </a:r>
          </a:p>
          <a:p>
            <a:r>
              <a:rPr lang="ru-RU" sz="1800" dirty="0" smtClean="0">
                <a:solidFill>
                  <a:schemeClr val="bg1"/>
                </a:solidFill>
                <a:latin typeface="+mj-lt"/>
              </a:rPr>
              <a:t>смерти орден стал использоваться и для поощрения гражданских лиц.</a:t>
            </a:r>
          </a:p>
          <a:p>
            <a:endParaRPr lang="ru-RU" sz="1800" dirty="0">
              <a:solidFill>
                <a:schemeClr val="bg1"/>
              </a:solidFill>
              <a:latin typeface="+mj-lt"/>
            </a:endParaRPr>
          </a:p>
          <a:p>
            <a:r>
              <a:rPr lang="ru-RU" sz="1800" dirty="0" smtClean="0">
                <a:solidFill>
                  <a:schemeClr val="bg1"/>
                </a:solidFill>
                <a:latin typeface="+mj-lt"/>
              </a:rPr>
              <a:t>Суворов орденом был награждён за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победу над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польскими</a:t>
            </a:r>
          </a:p>
          <a:p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конфедератами при Столовичах.</a:t>
            </a:r>
            <a:endParaRPr lang="ru-RU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Скругленный прямоугольник 7">
            <a:hlinkClick r:id="rId6" action="ppaction://hlinksldjump"/>
          </p:cNvPr>
          <p:cNvSpPr/>
          <p:nvPr/>
        </p:nvSpPr>
        <p:spPr>
          <a:xfrm>
            <a:off x="358775" y="4361858"/>
            <a:ext cx="2146300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smtClean="0">
                <a:solidFill>
                  <a:schemeClr val="tx2">
                    <a:lumMod val="50000"/>
                  </a:schemeClr>
                </a:solidFill>
              </a:rPr>
              <a:t>Вернуться к </a:t>
            </a:r>
            <a:r>
              <a:rPr lang="ru-RU" sz="1200">
                <a:solidFill>
                  <a:schemeClr val="tx2">
                    <a:lumMod val="50000"/>
                  </a:schemeClr>
                </a:solidFill>
              </a:rPr>
              <a:t>вопросам</a:t>
            </a:r>
          </a:p>
        </p:txBody>
      </p:sp>
    </p:spTree>
    <p:extLst>
      <p:ext uri="{BB962C8B-B14F-4D97-AF65-F5344CB8AC3E}">
        <p14:creationId xmlns:p14="http://schemas.microsoft.com/office/powerpoint/2010/main" val="219918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58776" y="269705"/>
            <a:ext cx="4033837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2200">
                <a:latin typeface="+mj-lt"/>
              </a:rPr>
              <a:t>Ответьте на </a:t>
            </a:r>
            <a:r>
              <a:rPr lang="ru-RU" sz="2200" smtClean="0">
                <a:latin typeface="+mj-lt"/>
              </a:rPr>
              <a:t>вопрос</a:t>
            </a:r>
            <a:r>
              <a:rPr lang="ru-RU" sz="2200">
                <a:latin typeface="+mj-lt"/>
              </a:rPr>
              <a:t>ы</a:t>
            </a:r>
          </a:p>
        </p:txBody>
      </p:sp>
      <p:sp>
        <p:nvSpPr>
          <p:cNvPr id="24" name="Скругленный прямоугольник 23">
            <a:hlinkClick r:id="rId5" action="ppaction://hlinksldjump"/>
          </p:cNvPr>
          <p:cNvSpPr/>
          <p:nvPr/>
        </p:nvSpPr>
        <p:spPr>
          <a:xfrm>
            <a:off x="3409703" y="4368982"/>
            <a:ext cx="2109217" cy="405405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Историческая </a:t>
            </a:r>
            <a:r>
              <a:rPr lang="ru-RU" sz="1200" smtClean="0">
                <a:solidFill>
                  <a:schemeClr val="tx1"/>
                </a:solidFill>
              </a:rPr>
              <a:t>справка</a:t>
            </a:r>
            <a:endParaRPr lang="ru-RU" sz="1200">
              <a:solidFill>
                <a:schemeClr val="tx1"/>
              </a:solidFill>
            </a:endParaRPr>
          </a:p>
        </p:txBody>
      </p:sp>
      <p:sp>
        <p:nvSpPr>
          <p:cNvPr id="26" name="Скругленный прямоугольник 25">
            <a:hlinkClick r:id="" action="ppaction://noaction"/>
          </p:cNvPr>
          <p:cNvSpPr/>
          <p:nvPr/>
        </p:nvSpPr>
        <p:spPr>
          <a:xfrm>
            <a:off x="358777" y="1557770"/>
            <a:ext cx="2700338" cy="715089"/>
          </a:xfrm>
          <a:prstGeom prst="roundRect">
            <a:avLst/>
          </a:prstGeom>
          <a:noFill/>
          <a:ln w="19050">
            <a:solidFill>
              <a:srgbClr val="FFC10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36000" bIns="0" rtlCol="0" anchor="ctr">
            <a:noAutofit/>
          </a:bodyPr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Звезда ордена Святого Александра Невского с бриллиантами</a:t>
            </a:r>
          </a:p>
        </p:txBody>
      </p:sp>
      <p:sp>
        <p:nvSpPr>
          <p:cNvPr id="27" name="Скругленный прямоугольник 26">
            <a:hlinkClick r:id="" action="ppaction://noaction"/>
          </p:cNvPr>
          <p:cNvSpPr/>
          <p:nvPr/>
        </p:nvSpPr>
        <p:spPr>
          <a:xfrm>
            <a:off x="358777" y="2457267"/>
            <a:ext cx="2700338" cy="715089"/>
          </a:xfrm>
          <a:prstGeom prst="roundRect">
            <a:avLst/>
          </a:prstGeom>
          <a:noFill/>
          <a:ln w="19050">
            <a:solidFill>
              <a:srgbClr val="FFC10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36000" bIns="0" rtlCol="0" anchor="ctr">
            <a:noAutofit/>
          </a:bodyPr>
          <a:lstStyle/>
          <a:p>
            <a:pPr algn="ctr"/>
            <a:endParaRPr lang="ru-RU" sz="1400" dirty="0" smtClean="0">
              <a:solidFill>
                <a:schemeClr val="tx1"/>
              </a:solidFill>
            </a:endParaRPr>
          </a:p>
          <a:p>
            <a:pPr algn="ctr"/>
            <a:r>
              <a:rPr lang="ru-RU" sz="1400" dirty="0">
                <a:solidFill>
                  <a:schemeClr val="tx1"/>
                </a:solidFill>
              </a:rPr>
              <a:t>Бриллиантовый знак ордена Святого Георгия</a:t>
            </a:r>
          </a:p>
          <a:p>
            <a:pPr algn="ctr"/>
            <a:endParaRPr lang="ru-RU" sz="1400" dirty="0" smtClean="0">
              <a:solidFill>
                <a:schemeClr val="tx1"/>
              </a:solidFill>
            </a:endParaRPr>
          </a:p>
        </p:txBody>
      </p:sp>
      <p:sp>
        <p:nvSpPr>
          <p:cNvPr id="28" name="Скругленный прямоугольник 27">
            <a:hlinkClick r:id="" action="ppaction://noaction"/>
          </p:cNvPr>
          <p:cNvSpPr/>
          <p:nvPr/>
        </p:nvSpPr>
        <p:spPr>
          <a:xfrm>
            <a:off x="366829" y="3373047"/>
            <a:ext cx="2700338" cy="71508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36000" bIns="0" rtlCol="0" anchor="ctr">
            <a:noAutofit/>
          </a:bodyPr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За успешное командование Крымским корпусом русских войск</a:t>
            </a:r>
          </a:p>
        </p:txBody>
      </p:sp>
      <p:sp>
        <p:nvSpPr>
          <p:cNvPr id="29" name="Скругленный прямоугольник 28">
            <a:hlinkClick r:id="" action="ppaction://noaction"/>
          </p:cNvPr>
          <p:cNvSpPr/>
          <p:nvPr/>
        </p:nvSpPr>
        <p:spPr>
          <a:xfrm>
            <a:off x="3384550" y="1557770"/>
            <a:ext cx="2700338" cy="715089"/>
          </a:xfrm>
          <a:prstGeom prst="roundRect">
            <a:avLst/>
          </a:prstGeom>
          <a:noFill/>
          <a:ln w="19050">
            <a:solidFill>
              <a:srgbClr val="FFC10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36000" bIns="0" rtlCol="0" anchor="ctr">
            <a:noAutofit/>
          </a:bodyPr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За взятие </a:t>
            </a:r>
            <a:r>
              <a:rPr lang="ru-RU" sz="1400" dirty="0" err="1">
                <a:solidFill>
                  <a:schemeClr val="tx1"/>
                </a:solidFill>
              </a:rPr>
              <a:t>Вавельского</a:t>
            </a:r>
            <a:r>
              <a:rPr lang="ru-RU" sz="1400" dirty="0">
                <a:solidFill>
                  <a:schemeClr val="tx1"/>
                </a:solidFill>
              </a:rPr>
              <a:t> замка 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</a:rPr>
              <a:t>в Кракове</a:t>
            </a:r>
          </a:p>
        </p:txBody>
      </p:sp>
      <p:sp>
        <p:nvSpPr>
          <p:cNvPr id="30" name="Скругленный прямоугольник 29">
            <a:hlinkClick r:id="" action="ppaction://noaction"/>
          </p:cNvPr>
          <p:cNvSpPr/>
          <p:nvPr/>
        </p:nvSpPr>
        <p:spPr>
          <a:xfrm>
            <a:off x="3384550" y="2457267"/>
            <a:ext cx="2700338" cy="71508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36000" bIns="0" rtlCol="0" anchor="ctr">
            <a:noAutofit/>
          </a:bodyPr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Командование войсками в Крыму, на Кубани и в Астрахани в 1776–1787 годах</a:t>
            </a:r>
          </a:p>
        </p:txBody>
      </p:sp>
      <p:sp>
        <p:nvSpPr>
          <p:cNvPr id="40" name="Скругленный прямоугольник 39">
            <a:hlinkClick r:id="" action="ppaction://noaction"/>
          </p:cNvPr>
          <p:cNvSpPr/>
          <p:nvPr/>
        </p:nvSpPr>
        <p:spPr>
          <a:xfrm>
            <a:off x="3401219" y="3356764"/>
            <a:ext cx="2700338" cy="715089"/>
          </a:xfrm>
          <a:prstGeom prst="roundRect">
            <a:avLst/>
          </a:prstGeom>
          <a:noFill/>
          <a:ln w="19050">
            <a:solidFill>
              <a:srgbClr val="FFC10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36000" bIns="0" rtlCol="0" anchor="ctr">
            <a:noAutofit/>
          </a:bodyPr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Военные действия </a:t>
            </a:r>
            <a:r>
              <a:rPr lang="ru-RU" sz="1400" dirty="0" smtClean="0">
                <a:solidFill>
                  <a:schemeClr val="tx1"/>
                </a:solidFill>
              </a:rPr>
              <a:t/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dirty="0" smtClean="0">
                <a:solidFill>
                  <a:schemeClr val="tx1"/>
                </a:solidFill>
              </a:rPr>
              <a:t>в Польше </a:t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dirty="0" smtClean="0">
                <a:solidFill>
                  <a:schemeClr val="tx1"/>
                </a:solidFill>
              </a:rPr>
              <a:t>в </a:t>
            </a:r>
            <a:r>
              <a:rPr lang="ru-RU" sz="1400" dirty="0">
                <a:solidFill>
                  <a:schemeClr val="tx1"/>
                </a:solidFill>
              </a:rPr>
              <a:t>1769–1772 годах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358775" y="721213"/>
            <a:ext cx="8426448" cy="430887"/>
            <a:chOff x="358775" y="871176"/>
            <a:chExt cx="8426448" cy="430887"/>
          </a:xfrm>
        </p:grpSpPr>
        <p:sp>
          <p:nvSpPr>
            <p:cNvPr id="18" name="Прямоугольник 17"/>
            <p:cNvSpPr/>
            <p:nvPr/>
          </p:nvSpPr>
          <p:spPr>
            <a:xfrm flipH="1">
              <a:off x="358775" y="871176"/>
              <a:ext cx="1905031" cy="430887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anchor="t" anchorCtr="0">
              <a:spAutoFit/>
            </a:bodyPr>
            <a:lstStyle/>
            <a:p>
              <a:r>
                <a:rPr lang="ru-RU" sz="1400" dirty="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1. Как называется награда?</a:t>
              </a:r>
            </a:p>
          </p:txBody>
        </p:sp>
        <p:sp>
          <p:nvSpPr>
            <p:cNvPr id="31" name="Прямоугольник 30"/>
            <p:cNvSpPr/>
            <p:nvPr/>
          </p:nvSpPr>
          <p:spPr>
            <a:xfrm flipH="1">
              <a:off x="2642316" y="871176"/>
              <a:ext cx="2163732" cy="430887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anchor="t" anchorCtr="0">
              <a:spAutoFit/>
            </a:bodyPr>
            <a:lstStyle/>
            <a:p>
              <a:r>
                <a:rPr lang="ru-RU" sz="1400" dirty="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2. За какие заслуги </a:t>
              </a:r>
              <a:br>
                <a:rPr lang="ru-RU" sz="1400" dirty="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</a:br>
              <a:r>
                <a:rPr lang="ru-RU" sz="1400" dirty="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она была получена?</a:t>
              </a:r>
            </a:p>
          </p:txBody>
        </p:sp>
        <p:sp>
          <p:nvSpPr>
            <p:cNvPr id="32" name="Прямоугольник 31"/>
            <p:cNvSpPr/>
            <p:nvPr/>
          </p:nvSpPr>
          <p:spPr>
            <a:xfrm flipH="1">
              <a:off x="5184558" y="871176"/>
              <a:ext cx="3600665" cy="430887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anchor="t" anchorCtr="0">
              <a:spAutoFit/>
            </a:bodyPr>
            <a:lstStyle/>
            <a:p>
              <a:r>
                <a:rPr lang="ru-RU" sz="140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3. </a:t>
              </a:r>
              <a:r>
                <a:rPr lang="ru-RU" sz="140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В ходе какой военной </a:t>
              </a:r>
              <a:r>
                <a:rPr lang="ru-RU" sz="140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кампании </a:t>
              </a:r>
              <a:br>
                <a:rPr lang="ru-RU" sz="140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</a:br>
              <a:r>
                <a:rPr lang="ru-RU" sz="140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она </a:t>
              </a:r>
              <a:r>
                <a:rPr lang="ru-RU" sz="140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была получена?</a:t>
              </a:r>
            </a:p>
          </p:txBody>
        </p:sp>
      </p:grpSp>
      <p:cxnSp>
        <p:nvCxnSpPr>
          <p:cNvPr id="8" name="Прямая соединительная линия 7"/>
          <p:cNvCxnSpPr/>
          <p:nvPr/>
        </p:nvCxnSpPr>
        <p:spPr>
          <a:xfrm>
            <a:off x="358775" y="1312416"/>
            <a:ext cx="8426448" cy="0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2" t="7652" r="19986" b="12011"/>
          <a:stretch/>
        </p:blipFill>
        <p:spPr>
          <a:xfrm>
            <a:off x="6581698" y="2016574"/>
            <a:ext cx="1904016" cy="1847103"/>
          </a:xfrm>
          <a:prstGeom prst="roundRect">
            <a:avLst>
              <a:gd name="adj" fmla="val 10224"/>
            </a:avLst>
          </a:prstGeom>
        </p:spPr>
      </p:pic>
      <p:sp>
        <p:nvSpPr>
          <p:cNvPr id="19" name="Скругленный прямоугольник 18">
            <a:hlinkClick r:id="rId7" action="ppaction://hlinksldjump"/>
          </p:cNvPr>
          <p:cNvSpPr/>
          <p:nvPr/>
        </p:nvSpPr>
        <p:spPr>
          <a:xfrm>
            <a:off x="358775" y="4361858"/>
            <a:ext cx="2146300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smtClean="0">
                <a:solidFill>
                  <a:schemeClr val="tx2">
                    <a:lumMod val="50000"/>
                  </a:schemeClr>
                </a:solidFill>
              </a:rPr>
              <a:t>Вернуться к </a:t>
            </a:r>
            <a:r>
              <a:rPr lang="ru-RU" sz="1200">
                <a:solidFill>
                  <a:schemeClr val="tx2">
                    <a:lumMod val="50000"/>
                  </a:schemeClr>
                </a:solidFill>
              </a:rPr>
              <a:t>вопросам</a:t>
            </a:r>
          </a:p>
        </p:txBody>
      </p:sp>
    </p:spTree>
    <p:extLst>
      <p:ext uri="{BB962C8B-B14F-4D97-AF65-F5344CB8AC3E}">
        <p14:creationId xmlns:p14="http://schemas.microsoft.com/office/powerpoint/2010/main" val="244837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497B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6DCE5"/>
                                      </p:to>
                                    </p:animClr>
                                    <p:set>
                                      <p:cBhvr>
                                        <p:cTn id="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497B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6DCE5"/>
                                      </p:to>
                                    </p:animClr>
                                    <p:set>
                                      <p:cBhvr>
                                        <p:cTn id="1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497B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6DCE5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4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58775" y="383478"/>
            <a:ext cx="586432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2200" smtClean="0">
                <a:solidFill>
                  <a:srgbClr val="FFC000"/>
                </a:solidFill>
                <a:latin typeface="+mj-lt"/>
              </a:rPr>
              <a:t>Историческая справка</a:t>
            </a:r>
            <a:endParaRPr lang="ru-RU" sz="220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 flipH="1">
            <a:off x="358775" y="830122"/>
            <a:ext cx="8426450" cy="340093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ru-RU" sz="1700" dirty="0">
                <a:solidFill>
                  <a:schemeClr val="bg1"/>
                </a:solidFill>
                <a:latin typeface="+mj-lt"/>
              </a:rPr>
              <a:t>В </a:t>
            </a:r>
            <a:r>
              <a:rPr lang="ru-RU" sz="1700" dirty="0" smtClean="0">
                <a:solidFill>
                  <a:schemeClr val="bg1"/>
                </a:solidFill>
                <a:latin typeface="+mj-lt"/>
              </a:rPr>
              <a:t>1778–1779 </a:t>
            </a:r>
            <a:r>
              <a:rPr lang="ru-RU" sz="1700" dirty="0">
                <a:solidFill>
                  <a:schemeClr val="bg1"/>
                </a:solidFill>
                <a:latin typeface="+mj-lt"/>
              </a:rPr>
              <a:t>годах Суворов проявил себя в Крыму в должности командира Крымского корпуса русских </a:t>
            </a:r>
            <a:r>
              <a:rPr lang="ru-RU" sz="1700" dirty="0" smtClean="0">
                <a:solidFill>
                  <a:schemeClr val="bg1"/>
                </a:solidFill>
                <a:latin typeface="+mj-lt"/>
              </a:rPr>
              <a:t>войск, обеспечив </a:t>
            </a:r>
            <a:r>
              <a:rPr lang="ru-RU" sz="1700" dirty="0">
                <a:solidFill>
                  <a:schemeClr val="bg1"/>
                </a:solidFill>
                <a:latin typeface="+mj-lt"/>
              </a:rPr>
              <a:t>оборону берегов </a:t>
            </a:r>
            <a:r>
              <a:rPr lang="ru-RU" sz="1700" dirty="0" smtClean="0">
                <a:solidFill>
                  <a:schemeClr val="bg1"/>
                </a:solidFill>
                <a:latin typeface="+mj-lt"/>
              </a:rPr>
              <a:t>Крыма от высадки </a:t>
            </a:r>
            <a:r>
              <a:rPr lang="ru-RU" sz="1700" dirty="0">
                <a:solidFill>
                  <a:schemeClr val="bg1"/>
                </a:solidFill>
                <a:latin typeface="+mj-lt"/>
              </a:rPr>
              <a:t>турецкого </a:t>
            </a:r>
            <a:r>
              <a:rPr lang="ru-RU" sz="1700" dirty="0" smtClean="0">
                <a:solidFill>
                  <a:schemeClr val="bg1"/>
                </a:solidFill>
                <a:latin typeface="+mj-lt"/>
              </a:rPr>
              <a:t>десанта. </a:t>
            </a:r>
          </a:p>
          <a:p>
            <a:endParaRPr lang="ru-RU" sz="1700" dirty="0" smtClean="0">
              <a:solidFill>
                <a:schemeClr val="bg1"/>
              </a:solidFill>
              <a:latin typeface="+mj-lt"/>
            </a:endParaRPr>
          </a:p>
          <a:p>
            <a:r>
              <a:rPr lang="ru-RU" sz="1700" dirty="0" smtClean="0">
                <a:solidFill>
                  <a:schemeClr val="bg1"/>
                </a:solidFill>
                <a:latin typeface="+mj-lt"/>
              </a:rPr>
              <a:t>К </a:t>
            </a:r>
            <a:r>
              <a:rPr lang="ru-RU" sz="1700" dirty="0">
                <a:solidFill>
                  <a:schemeClr val="bg1"/>
                </a:solidFill>
                <a:latin typeface="+mj-lt"/>
              </a:rPr>
              <a:t>тому </a:t>
            </a:r>
            <a:r>
              <a:rPr lang="ru-RU" sz="1700" dirty="0" smtClean="0">
                <a:solidFill>
                  <a:schemeClr val="bg1"/>
                </a:solidFill>
                <a:latin typeface="+mj-lt"/>
              </a:rPr>
              <a:t>времени Александр Васильевич одержал </a:t>
            </a:r>
            <a:r>
              <a:rPr lang="ru-RU" sz="1700" dirty="0">
                <a:solidFill>
                  <a:schemeClr val="bg1"/>
                </a:solidFill>
                <a:latin typeface="+mj-lt"/>
              </a:rPr>
              <a:t>уже столько громких военных побед, </a:t>
            </a:r>
            <a:r>
              <a:rPr lang="ru-RU" sz="1700" dirty="0" smtClean="0">
                <a:solidFill>
                  <a:schemeClr val="bg1"/>
                </a:solidFill>
                <a:latin typeface="+mj-lt"/>
              </a:rPr>
              <a:t>что </a:t>
            </a:r>
            <a:r>
              <a:rPr lang="ru-RU" sz="1700" dirty="0">
                <a:solidFill>
                  <a:schemeClr val="bg1"/>
                </a:solidFill>
                <a:latin typeface="+mj-lt"/>
              </a:rPr>
              <a:t>российских орденов для его </a:t>
            </a:r>
            <a:r>
              <a:rPr lang="ru-RU" sz="1700" dirty="0" smtClean="0">
                <a:solidFill>
                  <a:schemeClr val="bg1"/>
                </a:solidFill>
                <a:latin typeface="+mj-lt"/>
              </a:rPr>
              <a:t>награждения уже не хватало</a:t>
            </a:r>
            <a:r>
              <a:rPr lang="ru-RU" sz="1700" dirty="0">
                <a:solidFill>
                  <a:schemeClr val="bg1"/>
                </a:solidFill>
                <a:latin typeface="+mj-lt"/>
              </a:rPr>
              <a:t>. </a:t>
            </a:r>
            <a:r>
              <a:rPr lang="ru-RU" sz="1700" dirty="0" smtClean="0">
                <a:solidFill>
                  <a:schemeClr val="bg1"/>
                </a:solidFill>
                <a:latin typeface="+mj-lt"/>
              </a:rPr>
              <a:t>Поэтому Екатерина </a:t>
            </a:r>
            <a:r>
              <a:rPr lang="en-US" sz="1700" dirty="0" smtClean="0">
                <a:solidFill>
                  <a:schemeClr val="bg1"/>
                </a:solidFill>
                <a:latin typeface="+mj-lt"/>
              </a:rPr>
              <a:t>II</a:t>
            </a:r>
            <a:r>
              <a:rPr lang="ru-RU" sz="1700" dirty="0" smtClean="0">
                <a:solidFill>
                  <a:schemeClr val="bg1"/>
                </a:solidFill>
                <a:latin typeface="+mj-lt"/>
              </a:rPr>
              <a:t>, решив поощрить Суворова за организацию обороны Крыма, была вынуждена импровизировать.</a:t>
            </a:r>
          </a:p>
          <a:p>
            <a:endParaRPr lang="ru-RU" sz="1700" dirty="0">
              <a:solidFill>
                <a:schemeClr val="bg1"/>
              </a:solidFill>
              <a:latin typeface="+mj-lt"/>
            </a:endParaRPr>
          </a:p>
          <a:p>
            <a:r>
              <a:rPr lang="ru-RU" sz="1700" dirty="0" smtClean="0">
                <a:solidFill>
                  <a:schemeClr val="bg1"/>
                </a:solidFill>
                <a:latin typeface="+mj-lt"/>
              </a:rPr>
              <a:t>Она </a:t>
            </a:r>
            <a:r>
              <a:rPr lang="ru-RU" sz="1700" dirty="0">
                <a:solidFill>
                  <a:schemeClr val="bg1"/>
                </a:solidFill>
                <a:latin typeface="+mj-lt"/>
              </a:rPr>
              <a:t>сняла со своего платья звезду ордена Святого Александра Невского, украшенную </a:t>
            </a:r>
            <a:r>
              <a:rPr lang="ru-RU" sz="1700" dirty="0" smtClean="0">
                <a:solidFill>
                  <a:schemeClr val="bg1"/>
                </a:solidFill>
                <a:latin typeface="+mj-lt"/>
              </a:rPr>
              <a:t>бриллиантами, </a:t>
            </a:r>
            <a:r>
              <a:rPr lang="ru-RU" sz="1700" dirty="0">
                <a:solidFill>
                  <a:schemeClr val="bg1"/>
                </a:solidFill>
                <a:latin typeface="+mj-lt"/>
              </a:rPr>
              <a:t>и пожаловала её Суворову. Эта звезда </a:t>
            </a:r>
            <a:r>
              <a:rPr lang="ru-RU" sz="1700" dirty="0" smtClean="0">
                <a:solidFill>
                  <a:schemeClr val="bg1"/>
                </a:solidFill>
                <a:latin typeface="+mj-lt"/>
              </a:rPr>
              <a:t>ордена</a:t>
            </a:r>
          </a:p>
          <a:p>
            <a:r>
              <a:rPr lang="ru-RU" sz="1700" dirty="0" smtClean="0">
                <a:solidFill>
                  <a:schemeClr val="bg1"/>
                </a:solidFill>
                <a:latin typeface="+mj-lt"/>
              </a:rPr>
              <a:t>«</a:t>
            </a:r>
            <a:r>
              <a:rPr lang="ru-RU" sz="1700" dirty="0">
                <a:solidFill>
                  <a:schemeClr val="bg1"/>
                </a:solidFill>
                <a:latin typeface="+mj-lt"/>
              </a:rPr>
              <a:t>с собственной Её Императорского Величества </a:t>
            </a:r>
            <a:r>
              <a:rPr lang="ru-RU" sz="1700" dirty="0" smtClean="0">
                <a:solidFill>
                  <a:schemeClr val="bg1"/>
                </a:solidFill>
                <a:latin typeface="+mj-lt"/>
              </a:rPr>
              <a:t>одежды» стала </a:t>
            </a:r>
            <a:r>
              <a:rPr lang="ru-RU" sz="1700" dirty="0">
                <a:solidFill>
                  <a:schemeClr val="bg1"/>
                </a:solidFill>
                <a:latin typeface="+mj-lt"/>
              </a:rPr>
              <a:t>отдельной </a:t>
            </a:r>
            <a:endParaRPr lang="ru-RU" sz="1700" dirty="0" smtClean="0">
              <a:solidFill>
                <a:schemeClr val="bg1"/>
              </a:solidFill>
              <a:latin typeface="+mj-lt"/>
            </a:endParaRPr>
          </a:p>
          <a:p>
            <a:r>
              <a:rPr lang="ru-RU" sz="1700" dirty="0" smtClean="0">
                <a:solidFill>
                  <a:schemeClr val="bg1"/>
                </a:solidFill>
                <a:latin typeface="+mj-lt"/>
              </a:rPr>
              <a:t>и </a:t>
            </a:r>
            <a:r>
              <a:rPr lang="ru-RU" sz="1700" dirty="0">
                <a:solidFill>
                  <a:schemeClr val="bg1"/>
                </a:solidFill>
                <a:latin typeface="+mj-lt"/>
              </a:rPr>
              <a:t>престижной наградой для полководца.</a:t>
            </a:r>
          </a:p>
        </p:txBody>
      </p:sp>
      <p:sp>
        <p:nvSpPr>
          <p:cNvPr id="8" name="Скругленный прямоугольник 7">
            <a:hlinkClick r:id="rId6" action="ppaction://hlinksldjump"/>
          </p:cNvPr>
          <p:cNvSpPr/>
          <p:nvPr/>
        </p:nvSpPr>
        <p:spPr>
          <a:xfrm>
            <a:off x="358775" y="4361858"/>
            <a:ext cx="2146300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smtClean="0">
                <a:solidFill>
                  <a:schemeClr val="tx2">
                    <a:lumMod val="50000"/>
                  </a:schemeClr>
                </a:solidFill>
              </a:rPr>
              <a:t>Вернуться к </a:t>
            </a:r>
            <a:r>
              <a:rPr lang="ru-RU" sz="1200">
                <a:solidFill>
                  <a:schemeClr val="tx2">
                    <a:lumMod val="50000"/>
                  </a:schemeClr>
                </a:solidFill>
              </a:rPr>
              <a:t>вопросам</a:t>
            </a:r>
          </a:p>
        </p:txBody>
      </p:sp>
    </p:spTree>
    <p:extLst>
      <p:ext uri="{BB962C8B-B14F-4D97-AF65-F5344CB8AC3E}">
        <p14:creationId xmlns:p14="http://schemas.microsoft.com/office/powerpoint/2010/main" val="23227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58776" y="269705"/>
            <a:ext cx="4033837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2200">
                <a:latin typeface="+mj-lt"/>
              </a:rPr>
              <a:t>Ответьте на </a:t>
            </a:r>
            <a:r>
              <a:rPr lang="ru-RU" sz="2200" smtClean="0">
                <a:latin typeface="+mj-lt"/>
              </a:rPr>
              <a:t>вопрос</a:t>
            </a:r>
            <a:r>
              <a:rPr lang="ru-RU" sz="2200">
                <a:latin typeface="+mj-lt"/>
              </a:rPr>
              <a:t>ы</a:t>
            </a:r>
          </a:p>
        </p:txBody>
      </p:sp>
      <p:sp>
        <p:nvSpPr>
          <p:cNvPr id="24" name="Скругленный прямоугольник 23">
            <a:hlinkClick r:id="rId5" action="ppaction://hlinksldjump"/>
          </p:cNvPr>
          <p:cNvSpPr/>
          <p:nvPr/>
        </p:nvSpPr>
        <p:spPr>
          <a:xfrm>
            <a:off x="3409700" y="4368982"/>
            <a:ext cx="2109217" cy="405405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Историческая </a:t>
            </a:r>
            <a:r>
              <a:rPr lang="ru-RU" sz="1200" smtClean="0">
                <a:solidFill>
                  <a:schemeClr val="tx1"/>
                </a:solidFill>
              </a:rPr>
              <a:t>справка</a:t>
            </a:r>
            <a:endParaRPr lang="ru-RU" sz="1200">
              <a:solidFill>
                <a:schemeClr val="tx1"/>
              </a:solidFill>
            </a:endParaRPr>
          </a:p>
        </p:txBody>
      </p:sp>
      <p:sp>
        <p:nvSpPr>
          <p:cNvPr id="26" name="Скругленный прямоугольник 25">
            <a:hlinkClick r:id="" action="ppaction://noaction"/>
          </p:cNvPr>
          <p:cNvSpPr/>
          <p:nvPr/>
        </p:nvSpPr>
        <p:spPr>
          <a:xfrm>
            <a:off x="358777" y="1557770"/>
            <a:ext cx="2700338" cy="715089"/>
          </a:xfrm>
          <a:prstGeom prst="roundRect">
            <a:avLst/>
          </a:prstGeom>
          <a:noFill/>
          <a:ln w="19050">
            <a:solidFill>
              <a:srgbClr val="FFC10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36000" bIns="0" rtlCol="0" anchor="ctr">
            <a:noAutofit/>
          </a:bodyPr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Орден Святой Анны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</a:rPr>
              <a:t>с бриллиантами</a:t>
            </a:r>
          </a:p>
        </p:txBody>
      </p:sp>
      <p:sp>
        <p:nvSpPr>
          <p:cNvPr id="27" name="Скругленный прямоугольник 26">
            <a:hlinkClick r:id="" action="ppaction://noaction"/>
          </p:cNvPr>
          <p:cNvSpPr/>
          <p:nvPr/>
        </p:nvSpPr>
        <p:spPr>
          <a:xfrm>
            <a:off x="358777" y="2457267"/>
            <a:ext cx="2700338" cy="715089"/>
          </a:xfrm>
          <a:prstGeom prst="roundRect">
            <a:avLst/>
          </a:prstGeom>
          <a:noFill/>
          <a:ln w="19050">
            <a:solidFill>
              <a:srgbClr val="FFC10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36000" bIns="0" rtlCol="0" anchor="ctr">
            <a:noAutofit/>
          </a:bodyPr>
          <a:lstStyle/>
          <a:p>
            <a:pPr algn="ctr"/>
            <a:endParaRPr lang="ru-RU" sz="1400" smtClean="0">
              <a:solidFill>
                <a:schemeClr val="tx1"/>
              </a:solidFill>
            </a:endParaRPr>
          </a:p>
          <a:p>
            <a:pPr algn="ctr"/>
            <a:r>
              <a:rPr lang="ru-RU" sz="1400">
                <a:solidFill>
                  <a:schemeClr val="tx1"/>
                </a:solidFill>
              </a:rPr>
              <a:t>За победу над конфедератами </a:t>
            </a:r>
          </a:p>
          <a:p>
            <a:pPr algn="ctr"/>
            <a:r>
              <a:rPr lang="ru-RU" sz="1400">
                <a:solidFill>
                  <a:schemeClr val="tx1"/>
                </a:solidFill>
              </a:rPr>
              <a:t>у деревни Орехово</a:t>
            </a:r>
          </a:p>
          <a:p>
            <a:pPr algn="ctr"/>
            <a:endParaRPr lang="ru-RU" sz="1400" smtClean="0">
              <a:solidFill>
                <a:schemeClr val="tx1"/>
              </a:solidFill>
            </a:endParaRPr>
          </a:p>
        </p:txBody>
      </p:sp>
      <p:sp>
        <p:nvSpPr>
          <p:cNvPr id="28" name="Скругленный прямоугольник 27">
            <a:hlinkClick r:id="" action="ppaction://noaction"/>
          </p:cNvPr>
          <p:cNvSpPr/>
          <p:nvPr/>
        </p:nvSpPr>
        <p:spPr>
          <a:xfrm>
            <a:off x="366829" y="3373047"/>
            <a:ext cx="2700338" cy="71508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36000" bIns="0" rtlCol="0" anchor="ctr">
            <a:noAutofit/>
          </a:bodyPr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Военные действия в Польше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</a:rPr>
              <a:t>в 1769–1772 годах</a:t>
            </a:r>
          </a:p>
        </p:txBody>
      </p:sp>
      <p:sp>
        <p:nvSpPr>
          <p:cNvPr id="29" name="Скругленный прямоугольник 28">
            <a:hlinkClick r:id="" action="ppaction://noaction"/>
          </p:cNvPr>
          <p:cNvSpPr/>
          <p:nvPr/>
        </p:nvSpPr>
        <p:spPr>
          <a:xfrm>
            <a:off x="3384550" y="1557770"/>
            <a:ext cx="2700338" cy="715089"/>
          </a:xfrm>
          <a:prstGeom prst="roundRect">
            <a:avLst/>
          </a:prstGeom>
          <a:noFill/>
          <a:ln w="19050">
            <a:solidFill>
              <a:srgbClr val="FFC10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36000" bIns="0" rtlCol="0" anchor="ctr">
            <a:noAutofit/>
          </a:bodyPr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Бриллиантовый знак 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</a:rPr>
              <a:t>ордена Золотого льва</a:t>
            </a:r>
          </a:p>
        </p:txBody>
      </p:sp>
      <p:sp>
        <p:nvSpPr>
          <p:cNvPr id="30" name="Скругленный прямоугольник 29">
            <a:hlinkClick r:id="" action="ppaction://noaction"/>
          </p:cNvPr>
          <p:cNvSpPr/>
          <p:nvPr/>
        </p:nvSpPr>
        <p:spPr>
          <a:xfrm>
            <a:off x="3384550" y="2457267"/>
            <a:ext cx="2700338" cy="71508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36000" bIns="0" rtlCol="0" anchor="ctr">
            <a:noAutofit/>
          </a:bodyPr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За переход через Альпы</a:t>
            </a:r>
          </a:p>
        </p:txBody>
      </p:sp>
      <p:sp>
        <p:nvSpPr>
          <p:cNvPr id="40" name="Скругленный прямоугольник 39">
            <a:hlinkClick r:id="" action="ppaction://noaction"/>
          </p:cNvPr>
          <p:cNvSpPr/>
          <p:nvPr/>
        </p:nvSpPr>
        <p:spPr>
          <a:xfrm>
            <a:off x="3401219" y="3356764"/>
            <a:ext cx="2700338" cy="715089"/>
          </a:xfrm>
          <a:prstGeom prst="roundRect">
            <a:avLst/>
          </a:prstGeom>
          <a:noFill/>
          <a:ln w="19050">
            <a:solidFill>
              <a:srgbClr val="FFC10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36000" bIns="0" rtlCol="0" anchor="ctr">
            <a:noAutofit/>
          </a:bodyPr>
          <a:lstStyle/>
          <a:p>
            <a:pPr algn="ctr"/>
            <a:r>
              <a:rPr lang="ru-RU" sz="1400">
                <a:solidFill>
                  <a:schemeClr val="tx1"/>
                </a:solidFill>
              </a:rPr>
              <a:t>Итальянский поход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358775" y="721213"/>
            <a:ext cx="8426448" cy="430887"/>
            <a:chOff x="358775" y="871176"/>
            <a:chExt cx="8426448" cy="430887"/>
          </a:xfrm>
        </p:grpSpPr>
        <p:sp>
          <p:nvSpPr>
            <p:cNvPr id="18" name="Прямоугольник 17"/>
            <p:cNvSpPr/>
            <p:nvPr/>
          </p:nvSpPr>
          <p:spPr>
            <a:xfrm flipH="1">
              <a:off x="358775" y="871176"/>
              <a:ext cx="1905031" cy="430887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anchor="t" anchorCtr="0">
              <a:spAutoFit/>
            </a:bodyPr>
            <a:lstStyle/>
            <a:p>
              <a:r>
                <a:rPr lang="ru-RU" sz="140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1. Как называется награда?</a:t>
              </a:r>
            </a:p>
          </p:txBody>
        </p:sp>
        <p:sp>
          <p:nvSpPr>
            <p:cNvPr id="31" name="Прямоугольник 30"/>
            <p:cNvSpPr/>
            <p:nvPr/>
          </p:nvSpPr>
          <p:spPr>
            <a:xfrm flipH="1">
              <a:off x="2642316" y="871176"/>
              <a:ext cx="2163732" cy="430887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anchor="t" anchorCtr="0">
              <a:spAutoFit/>
            </a:bodyPr>
            <a:lstStyle/>
            <a:p>
              <a:r>
                <a:rPr lang="ru-RU" sz="140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2. За какие заслуги </a:t>
              </a:r>
              <a:br>
                <a:rPr lang="ru-RU" sz="140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</a:br>
              <a:r>
                <a:rPr lang="ru-RU" sz="140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она была получена?</a:t>
              </a:r>
            </a:p>
          </p:txBody>
        </p:sp>
        <p:sp>
          <p:nvSpPr>
            <p:cNvPr id="32" name="Прямоугольник 31"/>
            <p:cNvSpPr/>
            <p:nvPr/>
          </p:nvSpPr>
          <p:spPr>
            <a:xfrm flipH="1">
              <a:off x="5184558" y="871176"/>
              <a:ext cx="3600665" cy="430887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anchor="t" anchorCtr="0">
              <a:spAutoFit/>
            </a:bodyPr>
            <a:lstStyle/>
            <a:p>
              <a:r>
                <a:rPr lang="ru-RU" sz="1400" dirty="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3. </a:t>
              </a:r>
              <a:r>
                <a:rPr lang="ru-RU" sz="1400" dirty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В ходе какой военной </a:t>
              </a:r>
              <a:r>
                <a:rPr lang="ru-RU" sz="1400" dirty="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кампании </a:t>
              </a:r>
              <a:br>
                <a:rPr lang="ru-RU" sz="1400" dirty="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</a:br>
              <a:r>
                <a:rPr lang="ru-RU" sz="1400" dirty="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она </a:t>
              </a:r>
              <a:r>
                <a:rPr lang="ru-RU" sz="1400" dirty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была получена?</a:t>
              </a:r>
            </a:p>
          </p:txBody>
        </p:sp>
      </p:grpSp>
      <p:cxnSp>
        <p:nvCxnSpPr>
          <p:cNvPr id="8" name="Прямая соединительная линия 7"/>
          <p:cNvCxnSpPr/>
          <p:nvPr/>
        </p:nvCxnSpPr>
        <p:spPr>
          <a:xfrm>
            <a:off x="358775" y="1312416"/>
            <a:ext cx="8426448" cy="0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4" r="27353"/>
          <a:stretch/>
        </p:blipFill>
        <p:spPr>
          <a:xfrm>
            <a:off x="6328193" y="1152100"/>
            <a:ext cx="2329927" cy="3454847"/>
          </a:xfrm>
          <a:prstGeom prst="rect">
            <a:avLst/>
          </a:prstGeom>
        </p:spPr>
      </p:pic>
      <p:sp>
        <p:nvSpPr>
          <p:cNvPr id="19" name="Скругленный прямоугольник 18">
            <a:hlinkClick r:id="rId7" action="ppaction://hlinksldjump"/>
          </p:cNvPr>
          <p:cNvSpPr/>
          <p:nvPr/>
        </p:nvSpPr>
        <p:spPr>
          <a:xfrm>
            <a:off x="358775" y="4361858"/>
            <a:ext cx="2146300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smtClean="0">
                <a:solidFill>
                  <a:schemeClr val="tx2">
                    <a:lumMod val="50000"/>
                  </a:schemeClr>
                </a:solidFill>
              </a:rPr>
              <a:t>Вернуться к </a:t>
            </a:r>
            <a:r>
              <a:rPr lang="ru-RU" sz="1200">
                <a:solidFill>
                  <a:schemeClr val="tx2">
                    <a:lumMod val="50000"/>
                  </a:schemeClr>
                </a:solidFill>
              </a:rPr>
              <a:t>вопросам</a:t>
            </a:r>
          </a:p>
        </p:txBody>
      </p:sp>
    </p:spTree>
    <p:extLst>
      <p:ext uri="{BB962C8B-B14F-4D97-AF65-F5344CB8AC3E}">
        <p14:creationId xmlns:p14="http://schemas.microsoft.com/office/powerpoint/2010/main" val="108082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497B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6DCE5"/>
                                      </p:to>
                                    </p:animClr>
                                    <p:set>
                                      <p:cBhvr>
                                        <p:cTn id="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497B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6DCE5"/>
                                      </p:to>
                                    </p:animClr>
                                    <p:set>
                                      <p:cBhvr>
                                        <p:cTn id="17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497B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6DCE5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4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58775" y="383478"/>
            <a:ext cx="586432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2200" smtClean="0">
                <a:solidFill>
                  <a:srgbClr val="FFC000"/>
                </a:solidFill>
                <a:latin typeface="+mj-lt"/>
              </a:rPr>
              <a:t>Историческая справка</a:t>
            </a:r>
            <a:endParaRPr lang="ru-RU" sz="220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 flipH="1">
            <a:off x="358775" y="808909"/>
            <a:ext cx="8785225" cy="3447098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+mj-lt"/>
              </a:rPr>
              <a:t>Императорский орден Святой Анны был учреждён в 1735 году герцогом Карлом Фридрихом в память о своей жене Анне Петровне (дочери Петра I) как династическая награда герцогства </a:t>
            </a:r>
            <a:r>
              <a:rPr lang="ru-RU" sz="1600" dirty="0" err="1" smtClean="0">
                <a:solidFill>
                  <a:schemeClr val="bg1"/>
                </a:solidFill>
                <a:latin typeface="+mj-lt"/>
              </a:rPr>
              <a:t>Гольштейн-Готторпского</a:t>
            </a:r>
            <a:r>
              <a:rPr lang="ru-RU" sz="1600" dirty="0" smtClean="0">
                <a:solidFill>
                  <a:schemeClr val="bg1"/>
                </a:solidFill>
                <a:latin typeface="+mj-lt"/>
              </a:rPr>
              <a:t>. До </a:t>
            </a:r>
            <a:r>
              <a:rPr lang="ru-RU" sz="1600" dirty="0">
                <a:solidFill>
                  <a:schemeClr val="bg1"/>
                </a:solidFill>
                <a:latin typeface="+mj-lt"/>
              </a:rPr>
              <a:t>1831 года орден был самым младшим в иерархии орденов Российской империи</a:t>
            </a:r>
            <a:r>
              <a:rPr lang="ru-RU" sz="1600" dirty="0" smtClean="0">
                <a:solidFill>
                  <a:schemeClr val="bg1"/>
                </a:solidFill>
                <a:latin typeface="+mj-lt"/>
              </a:rPr>
              <a:t>.</a:t>
            </a:r>
          </a:p>
          <a:p>
            <a:endParaRPr lang="ru-RU" sz="1600" dirty="0">
              <a:solidFill>
                <a:schemeClr val="bg1"/>
              </a:solidFill>
              <a:latin typeface="+mj-lt"/>
            </a:endParaRPr>
          </a:p>
          <a:p>
            <a:r>
              <a:rPr lang="ru-RU" sz="1600" dirty="0">
                <a:solidFill>
                  <a:schemeClr val="bg1"/>
                </a:solidFill>
                <a:latin typeface="+mj-lt"/>
              </a:rPr>
              <a:t>Сын Карла Фридриха, Карл Петер Ульрих, будущий император Пётр III, привёз </a:t>
            </a:r>
            <a:r>
              <a:rPr lang="ru-RU" sz="1600" dirty="0" err="1">
                <a:solidFill>
                  <a:schemeClr val="bg1"/>
                </a:solidFill>
                <a:latin typeface="+mj-lt"/>
              </a:rPr>
              <a:t>голштинский</a:t>
            </a:r>
            <a:r>
              <a:rPr lang="ru-RU" sz="1600" dirty="0">
                <a:solidFill>
                  <a:schemeClr val="bg1"/>
                </a:solidFill>
                <a:latin typeface="+mj-lt"/>
              </a:rPr>
              <a:t> орден в Россию. От Петра III орден Святой Анны перешёл по наследству к его </a:t>
            </a:r>
            <a:r>
              <a:rPr lang="ru-RU" sz="1600" dirty="0" smtClean="0">
                <a:solidFill>
                  <a:schemeClr val="bg1"/>
                </a:solidFill>
                <a:latin typeface="+mj-lt"/>
              </a:rPr>
              <a:t>сыну </a:t>
            </a:r>
            <a:r>
              <a:rPr lang="ru-RU" sz="1600" dirty="0">
                <a:solidFill>
                  <a:schemeClr val="bg1"/>
                </a:solidFill>
                <a:latin typeface="+mj-lt"/>
              </a:rPr>
              <a:t>Павлу, родившемуся в 1754 году. </a:t>
            </a:r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Его </a:t>
            </a:r>
            <a:r>
              <a:rPr lang="ru-RU" sz="1600" dirty="0">
                <a:solidFill>
                  <a:schemeClr val="bg1"/>
                </a:solidFill>
                <a:latin typeface="+mj-lt"/>
              </a:rPr>
              <a:t>мать, императрица Екатерина II, относилась к ордену как к любимой </a:t>
            </a:r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игрушке </a:t>
            </a:r>
            <a:r>
              <a:rPr lang="ru-RU" sz="1600" dirty="0">
                <a:solidFill>
                  <a:schemeClr val="bg1"/>
                </a:solidFill>
                <a:latin typeface="+mj-lt"/>
              </a:rPr>
              <a:t>сына, дозволяла ему жаловать российских сановников от его имени, </a:t>
            </a:r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но </a:t>
            </a:r>
            <a:r>
              <a:rPr lang="ru-RU" sz="1600" dirty="0">
                <a:solidFill>
                  <a:schemeClr val="bg1"/>
                </a:solidFill>
                <a:latin typeface="+mj-lt"/>
              </a:rPr>
              <a:t>по собственному выбору</a:t>
            </a:r>
            <a:r>
              <a:rPr lang="ru-RU" sz="1600" dirty="0" smtClean="0">
                <a:solidFill>
                  <a:schemeClr val="bg1"/>
                </a:solidFill>
                <a:latin typeface="+mj-lt"/>
              </a:rPr>
              <a:t>.</a:t>
            </a:r>
          </a:p>
          <a:p>
            <a:endParaRPr lang="ru-RU" sz="1600" dirty="0">
              <a:solidFill>
                <a:schemeClr val="bg1"/>
              </a:solidFill>
              <a:latin typeface="+mj-lt"/>
            </a:endParaRPr>
          </a:p>
          <a:p>
            <a:r>
              <a:rPr lang="ru-RU" sz="1600" dirty="0">
                <a:solidFill>
                  <a:schemeClr val="bg1"/>
                </a:solidFill>
                <a:latin typeface="+mj-lt"/>
              </a:rPr>
              <a:t>«По соизволению её величества, от его императорского высочества государя Цесаревича» за победу над конфедератами у деревни Орехово в 1769 году </a:t>
            </a:r>
          </a:p>
          <a:p>
            <a:r>
              <a:rPr lang="ru-RU" sz="1600" dirty="0">
                <a:solidFill>
                  <a:schemeClr val="bg1"/>
                </a:solidFill>
                <a:latin typeface="+mj-lt"/>
              </a:rPr>
              <a:t>орден Святой Анны получил и Суворов. Это была его первая награда.</a:t>
            </a:r>
          </a:p>
        </p:txBody>
      </p:sp>
      <p:sp>
        <p:nvSpPr>
          <p:cNvPr id="8" name="Скругленный прямоугольник 7">
            <a:hlinkClick r:id="rId6" action="ppaction://hlinksldjump"/>
          </p:cNvPr>
          <p:cNvSpPr/>
          <p:nvPr/>
        </p:nvSpPr>
        <p:spPr>
          <a:xfrm>
            <a:off x="358775" y="4361858"/>
            <a:ext cx="2146300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smtClean="0">
                <a:solidFill>
                  <a:schemeClr val="tx2">
                    <a:lumMod val="50000"/>
                  </a:schemeClr>
                </a:solidFill>
              </a:rPr>
              <a:t>Вернуться к </a:t>
            </a:r>
            <a:r>
              <a:rPr lang="ru-RU" sz="1200">
                <a:solidFill>
                  <a:schemeClr val="tx2">
                    <a:lumMod val="50000"/>
                  </a:schemeClr>
                </a:solidFill>
              </a:rPr>
              <a:t>вопросам</a:t>
            </a:r>
          </a:p>
        </p:txBody>
      </p:sp>
    </p:spTree>
    <p:extLst>
      <p:ext uri="{BB962C8B-B14F-4D97-AF65-F5344CB8AC3E}">
        <p14:creationId xmlns:p14="http://schemas.microsoft.com/office/powerpoint/2010/main" val="8020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58776" y="269705"/>
            <a:ext cx="4033837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2200">
                <a:latin typeface="+mj-lt"/>
              </a:rPr>
              <a:t>Ответьте на </a:t>
            </a:r>
            <a:r>
              <a:rPr lang="ru-RU" sz="2200" smtClean="0">
                <a:latin typeface="+mj-lt"/>
              </a:rPr>
              <a:t>вопрос</a:t>
            </a:r>
            <a:r>
              <a:rPr lang="ru-RU" sz="2200">
                <a:latin typeface="+mj-lt"/>
              </a:rPr>
              <a:t>ы</a:t>
            </a:r>
          </a:p>
        </p:txBody>
      </p:sp>
      <p:sp>
        <p:nvSpPr>
          <p:cNvPr id="24" name="Скругленный прямоугольник 23">
            <a:hlinkClick r:id="rId5" action="ppaction://hlinksldjump"/>
          </p:cNvPr>
          <p:cNvSpPr/>
          <p:nvPr/>
        </p:nvSpPr>
        <p:spPr>
          <a:xfrm>
            <a:off x="3409703" y="4368982"/>
            <a:ext cx="2109217" cy="405405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Историческая </a:t>
            </a:r>
            <a:r>
              <a:rPr lang="ru-RU" sz="1200" smtClean="0">
                <a:solidFill>
                  <a:schemeClr val="tx1"/>
                </a:solidFill>
              </a:rPr>
              <a:t>справка</a:t>
            </a:r>
            <a:endParaRPr lang="ru-RU" sz="1200">
              <a:solidFill>
                <a:schemeClr val="tx1"/>
              </a:solidFill>
            </a:endParaRPr>
          </a:p>
        </p:txBody>
      </p:sp>
      <p:sp>
        <p:nvSpPr>
          <p:cNvPr id="26" name="Скругленный прямоугольник 25">
            <a:hlinkClick r:id="" action="ppaction://noaction"/>
          </p:cNvPr>
          <p:cNvSpPr/>
          <p:nvPr/>
        </p:nvSpPr>
        <p:spPr>
          <a:xfrm>
            <a:off x="358777" y="1557770"/>
            <a:ext cx="2700338" cy="715089"/>
          </a:xfrm>
          <a:prstGeom prst="roundRect">
            <a:avLst/>
          </a:prstGeom>
          <a:noFill/>
          <a:ln w="19050">
            <a:solidFill>
              <a:srgbClr val="FFC10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36000" bIns="0" rtlCol="0" anchor="ctr">
            <a:noAutofit/>
          </a:bodyPr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Малый крест ордена 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</a:rPr>
              <a:t>Святого Лазаря</a:t>
            </a:r>
          </a:p>
        </p:txBody>
      </p:sp>
      <p:sp>
        <p:nvSpPr>
          <p:cNvPr id="27" name="Скругленный прямоугольник 26">
            <a:hlinkClick r:id="" action="ppaction://noaction"/>
          </p:cNvPr>
          <p:cNvSpPr/>
          <p:nvPr/>
        </p:nvSpPr>
        <p:spPr>
          <a:xfrm>
            <a:off x="358777" y="2457267"/>
            <a:ext cx="2700338" cy="715089"/>
          </a:xfrm>
          <a:prstGeom prst="roundRect">
            <a:avLst/>
          </a:prstGeom>
          <a:noFill/>
          <a:ln w="19050">
            <a:solidFill>
              <a:srgbClr val="FFC10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36000" bIns="0" rtlCol="0" anchor="ctr">
            <a:noAutofit/>
          </a:bodyPr>
          <a:lstStyle/>
          <a:p>
            <a:pPr algn="ctr"/>
            <a:endParaRPr lang="ru-RU" sz="1400" dirty="0" smtClean="0">
              <a:solidFill>
                <a:schemeClr val="tx1"/>
              </a:solidFill>
            </a:endParaRPr>
          </a:p>
          <a:p>
            <a:pPr algn="ctr"/>
            <a:r>
              <a:rPr lang="ru-RU" sz="1400" dirty="0">
                <a:solidFill>
                  <a:schemeClr val="tx1"/>
                </a:solidFill>
              </a:rPr>
              <a:t>Большой командорский крест </a:t>
            </a:r>
            <a:r>
              <a:rPr lang="ru-RU" sz="1400" dirty="0" smtClean="0">
                <a:solidFill>
                  <a:schemeClr val="tx1"/>
                </a:solidFill>
              </a:rPr>
              <a:t>ордена </a:t>
            </a:r>
            <a:r>
              <a:rPr lang="ru-RU" sz="1400" dirty="0">
                <a:solidFill>
                  <a:schemeClr val="tx1"/>
                </a:solidFill>
              </a:rPr>
              <a:t>Святого Иоанна Иерусалимского </a:t>
            </a:r>
          </a:p>
          <a:p>
            <a:pPr algn="ctr"/>
            <a:endParaRPr lang="ru-RU" sz="1400" dirty="0" smtClean="0">
              <a:solidFill>
                <a:schemeClr val="tx1"/>
              </a:solidFill>
            </a:endParaRPr>
          </a:p>
        </p:txBody>
      </p:sp>
      <p:sp>
        <p:nvSpPr>
          <p:cNvPr id="28" name="Скругленный прямоугольник 27">
            <a:hlinkClick r:id="" action="ppaction://noaction"/>
          </p:cNvPr>
          <p:cNvSpPr/>
          <p:nvPr/>
        </p:nvSpPr>
        <p:spPr>
          <a:xfrm>
            <a:off x="366829" y="3373047"/>
            <a:ext cx="2700338" cy="71508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36000" bIns="0" rtlCol="0" anchor="ctr">
            <a:noAutofit/>
          </a:bodyPr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За штурм Мальтийской крепости</a:t>
            </a:r>
          </a:p>
        </p:txBody>
      </p:sp>
      <p:sp>
        <p:nvSpPr>
          <p:cNvPr id="29" name="Скругленный прямоугольник 28">
            <a:hlinkClick r:id="" action="ppaction://noaction"/>
          </p:cNvPr>
          <p:cNvSpPr/>
          <p:nvPr/>
        </p:nvSpPr>
        <p:spPr>
          <a:xfrm>
            <a:off x="3384550" y="1557770"/>
            <a:ext cx="2700338" cy="715089"/>
          </a:xfrm>
          <a:prstGeom prst="roundRect">
            <a:avLst/>
          </a:prstGeom>
          <a:noFill/>
          <a:ln w="19050">
            <a:solidFill>
              <a:srgbClr val="FFC10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36000" bIns="0" rtlCol="0" anchor="ctr">
            <a:noAutofit/>
          </a:bodyPr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За боевые действия </a:t>
            </a:r>
            <a:r>
              <a:rPr lang="ru-RU" sz="1400" dirty="0" smtClean="0">
                <a:solidFill>
                  <a:schemeClr val="tx1"/>
                </a:solidFill>
              </a:rPr>
              <a:t/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dirty="0" smtClean="0">
                <a:solidFill>
                  <a:schemeClr val="tx1"/>
                </a:solidFill>
              </a:rPr>
              <a:t>в Европе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30" name="Скругленный прямоугольник 29">
            <a:hlinkClick r:id="" action="ppaction://noaction"/>
          </p:cNvPr>
          <p:cNvSpPr/>
          <p:nvPr/>
        </p:nvSpPr>
        <p:spPr>
          <a:xfrm>
            <a:off x="3384550" y="2457267"/>
            <a:ext cx="2700338" cy="71508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36000" bIns="0" rtlCol="0" anchor="ctr">
            <a:noAutofit/>
          </a:bodyPr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Война Второй коалиции</a:t>
            </a:r>
          </a:p>
        </p:txBody>
      </p:sp>
      <p:sp>
        <p:nvSpPr>
          <p:cNvPr id="40" name="Скругленный прямоугольник 39">
            <a:hlinkClick r:id="" action="ppaction://noaction"/>
          </p:cNvPr>
          <p:cNvSpPr/>
          <p:nvPr/>
        </p:nvSpPr>
        <p:spPr>
          <a:xfrm>
            <a:off x="3384550" y="3356764"/>
            <a:ext cx="2717007" cy="715089"/>
          </a:xfrm>
          <a:prstGeom prst="roundRect">
            <a:avLst/>
          </a:prstGeom>
          <a:noFill/>
          <a:ln w="19050">
            <a:solidFill>
              <a:srgbClr val="FFC10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36000" bIns="0" rtlCol="0" anchor="ctr">
            <a:noAutofit/>
          </a:bodyPr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Война Третьей коалиции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358775" y="721213"/>
            <a:ext cx="8426448" cy="430887"/>
            <a:chOff x="358775" y="871176"/>
            <a:chExt cx="8426448" cy="430887"/>
          </a:xfrm>
        </p:grpSpPr>
        <p:sp>
          <p:nvSpPr>
            <p:cNvPr id="18" name="Прямоугольник 17"/>
            <p:cNvSpPr/>
            <p:nvPr/>
          </p:nvSpPr>
          <p:spPr>
            <a:xfrm flipH="1">
              <a:off x="358775" y="871176"/>
              <a:ext cx="1905031" cy="430887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anchor="t" anchorCtr="0">
              <a:spAutoFit/>
            </a:bodyPr>
            <a:lstStyle/>
            <a:p>
              <a:r>
                <a:rPr lang="ru-RU" sz="1400" dirty="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1. Как называется награда?</a:t>
              </a:r>
            </a:p>
          </p:txBody>
        </p:sp>
        <p:sp>
          <p:nvSpPr>
            <p:cNvPr id="31" name="Прямоугольник 30"/>
            <p:cNvSpPr/>
            <p:nvPr/>
          </p:nvSpPr>
          <p:spPr>
            <a:xfrm flipH="1">
              <a:off x="2642316" y="871176"/>
              <a:ext cx="2163732" cy="430887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anchor="t" anchorCtr="0">
              <a:spAutoFit/>
            </a:bodyPr>
            <a:lstStyle/>
            <a:p>
              <a:r>
                <a:rPr lang="ru-RU" sz="1400" dirty="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2. За какие заслуги </a:t>
              </a:r>
              <a:br>
                <a:rPr lang="ru-RU" sz="1400" dirty="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</a:br>
              <a:r>
                <a:rPr lang="ru-RU" sz="1400" dirty="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она была получена?</a:t>
              </a:r>
            </a:p>
          </p:txBody>
        </p:sp>
        <p:sp>
          <p:nvSpPr>
            <p:cNvPr id="32" name="Прямоугольник 31"/>
            <p:cNvSpPr/>
            <p:nvPr/>
          </p:nvSpPr>
          <p:spPr>
            <a:xfrm flipH="1">
              <a:off x="5184558" y="871176"/>
              <a:ext cx="3600665" cy="430887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anchor="t" anchorCtr="0">
              <a:spAutoFit/>
            </a:bodyPr>
            <a:lstStyle/>
            <a:p>
              <a:r>
                <a:rPr lang="ru-RU" sz="1400" dirty="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3. </a:t>
              </a:r>
              <a:r>
                <a:rPr lang="ru-RU" sz="1400" dirty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В ходе какой военной </a:t>
              </a:r>
              <a:r>
                <a:rPr lang="ru-RU" sz="1400" dirty="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кампании </a:t>
              </a:r>
              <a:br>
                <a:rPr lang="ru-RU" sz="1400" dirty="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</a:br>
              <a:r>
                <a:rPr lang="ru-RU" sz="1400" dirty="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она </a:t>
              </a:r>
              <a:r>
                <a:rPr lang="ru-RU" sz="1400" dirty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была получена?</a:t>
              </a:r>
            </a:p>
          </p:txBody>
        </p:sp>
      </p:grpSp>
      <p:cxnSp>
        <p:nvCxnSpPr>
          <p:cNvPr id="8" name="Прямая соединительная линия 7"/>
          <p:cNvCxnSpPr/>
          <p:nvPr/>
        </p:nvCxnSpPr>
        <p:spPr>
          <a:xfrm>
            <a:off x="358775" y="1312416"/>
            <a:ext cx="8426448" cy="0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2" descr="http://award.armor.kiev.ua/malta/malta1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011" y="1557770"/>
            <a:ext cx="1489324" cy="3209493"/>
          </a:xfrm>
          <a:prstGeom prst="roundRect">
            <a:avLst>
              <a:gd name="adj" fmla="val 6491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Скругленный прямоугольник 18">
            <a:hlinkClick r:id="rId7" action="ppaction://hlinksldjump"/>
          </p:cNvPr>
          <p:cNvSpPr/>
          <p:nvPr/>
        </p:nvSpPr>
        <p:spPr>
          <a:xfrm>
            <a:off x="358775" y="4361858"/>
            <a:ext cx="2146300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smtClean="0">
                <a:solidFill>
                  <a:schemeClr val="tx2">
                    <a:lumMod val="50000"/>
                  </a:schemeClr>
                </a:solidFill>
              </a:rPr>
              <a:t>Вернуться к </a:t>
            </a:r>
            <a:r>
              <a:rPr lang="ru-RU" sz="1200">
                <a:solidFill>
                  <a:schemeClr val="tx2">
                    <a:lumMod val="50000"/>
                  </a:schemeClr>
                </a:solidFill>
              </a:rPr>
              <a:t>вопросам</a:t>
            </a:r>
          </a:p>
        </p:txBody>
      </p:sp>
    </p:spTree>
    <p:extLst>
      <p:ext uri="{BB962C8B-B14F-4D97-AF65-F5344CB8AC3E}">
        <p14:creationId xmlns:p14="http://schemas.microsoft.com/office/powerpoint/2010/main" val="319549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497B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6DCE5"/>
                                      </p:to>
                                    </p:animClr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497B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6DCE5"/>
                                      </p:to>
                                    </p:animClr>
                                    <p:set>
                                      <p:cBhvr>
                                        <p:cTn id="1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497B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6DCE5"/>
                                      </p:to>
                                    </p:animClr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4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8776" y="833990"/>
            <a:ext cx="4033838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600" dirty="0">
                <a:solidFill>
                  <a:prstClr val="black"/>
                </a:solidFill>
              </a:rPr>
              <a:t>В игре участвуют две команды. Задача каждой команды – </a:t>
            </a:r>
            <a:r>
              <a:rPr lang="ru-RU" sz="1600" dirty="0" smtClean="0">
                <a:solidFill>
                  <a:prstClr val="black"/>
                </a:solidFill>
              </a:rPr>
              <a:t>ответить на вопросы </a:t>
            </a:r>
          </a:p>
          <a:p>
            <a:pPr defTabSz="914377"/>
            <a:r>
              <a:rPr lang="ru-RU" sz="1600" dirty="0" smtClean="0">
                <a:solidFill>
                  <a:prstClr val="black"/>
                </a:solidFill>
              </a:rPr>
              <a:t>в каждом секторе и заслужить орден.</a:t>
            </a:r>
          </a:p>
          <a:p>
            <a:pPr defTabSz="914377"/>
            <a:endParaRPr lang="ru-RU" sz="1600" dirty="0">
              <a:solidFill>
                <a:prstClr val="black"/>
              </a:solidFill>
            </a:endParaRPr>
          </a:p>
          <a:p>
            <a:pPr defTabSz="914377"/>
            <a:r>
              <a:rPr lang="ru-RU" sz="1600" dirty="0" smtClean="0">
                <a:solidFill>
                  <a:prstClr val="black"/>
                </a:solidFill>
              </a:rPr>
              <a:t>Команды </a:t>
            </a:r>
            <a:r>
              <a:rPr lang="ru-RU" sz="1600" dirty="0">
                <a:solidFill>
                  <a:prstClr val="black"/>
                </a:solidFill>
              </a:rPr>
              <a:t>по очереди выбирают сектор на игровом </a:t>
            </a:r>
            <a:r>
              <a:rPr lang="ru-RU" sz="1600" dirty="0" smtClean="0">
                <a:solidFill>
                  <a:prstClr val="black"/>
                </a:solidFill>
              </a:rPr>
              <a:t>поле.</a:t>
            </a:r>
          </a:p>
          <a:p>
            <a:pPr defTabSz="914377"/>
            <a:endParaRPr lang="ru-RU" sz="1600" dirty="0" smtClean="0">
              <a:solidFill>
                <a:prstClr val="black"/>
              </a:solidFill>
            </a:endParaRPr>
          </a:p>
          <a:p>
            <a:pPr defTabSz="914377"/>
            <a:r>
              <a:rPr lang="ru-RU" sz="1600" dirty="0">
                <a:solidFill>
                  <a:prstClr val="black"/>
                </a:solidFill>
              </a:rPr>
              <a:t>Орден считается присвоенным, если команда </a:t>
            </a:r>
            <a:r>
              <a:rPr lang="ru-RU" sz="1600" dirty="0" smtClean="0">
                <a:solidFill>
                  <a:prstClr val="black"/>
                </a:solidFill>
              </a:rPr>
              <a:t>отвечает на все вопросы в выбранном секторе.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51388" y="833990"/>
            <a:ext cx="4033837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600" dirty="0" smtClean="0">
                <a:solidFill>
                  <a:prstClr val="black"/>
                </a:solidFill>
              </a:rPr>
              <a:t>Правильный </a:t>
            </a:r>
            <a:r>
              <a:rPr lang="ru-RU" sz="1600" dirty="0">
                <a:solidFill>
                  <a:prstClr val="black"/>
                </a:solidFill>
              </a:rPr>
              <a:t>ответ позволяет сделать ещё один ход. В случае неверного ответа ход переходит к другой команде.</a:t>
            </a:r>
          </a:p>
          <a:p>
            <a:pPr defTabSz="914377"/>
            <a:endParaRPr lang="ru-RU" sz="1600" dirty="0">
              <a:solidFill>
                <a:prstClr val="black"/>
              </a:solidFill>
            </a:endParaRPr>
          </a:p>
          <a:p>
            <a:pPr defTabSz="914377"/>
            <a:r>
              <a:rPr lang="ru-RU" sz="1600" dirty="0">
                <a:solidFill>
                  <a:prstClr val="black"/>
                </a:solidFill>
              </a:rPr>
              <a:t>Команда, начинающая игру первой, определяется по жребию.</a:t>
            </a:r>
          </a:p>
          <a:p>
            <a:pPr defTabSz="914377"/>
            <a:endParaRPr lang="ru-RU" sz="1600" dirty="0">
              <a:solidFill>
                <a:prstClr val="black"/>
              </a:solidFill>
            </a:endParaRPr>
          </a:p>
          <a:p>
            <a:pPr defTabSz="914377"/>
            <a:r>
              <a:rPr lang="ru-RU" sz="1600" dirty="0">
                <a:solidFill>
                  <a:prstClr val="black"/>
                </a:solidFill>
              </a:rPr>
              <a:t>Игру выигрывает та команда, которой будет присвоено больше орденов.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775" y="370736"/>
            <a:ext cx="537527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2200">
                <a:latin typeface="+mj-lt"/>
              </a:rPr>
              <a:t>Правила игры</a:t>
            </a:r>
          </a:p>
        </p:txBody>
      </p:sp>
      <p:sp>
        <p:nvSpPr>
          <p:cNvPr id="16" name="Скругленный прямоугольник 15">
            <a:hlinkClick r:id="rId3" action="ppaction://hlinksldjump"/>
          </p:cNvPr>
          <p:cNvSpPr/>
          <p:nvPr/>
        </p:nvSpPr>
        <p:spPr>
          <a:xfrm>
            <a:off x="358775" y="4361858"/>
            <a:ext cx="1870075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2">
                    <a:lumMod val="50000"/>
                  </a:schemeClr>
                </a:solidFill>
              </a:rPr>
              <a:t>Вернуться в меню</a:t>
            </a:r>
          </a:p>
        </p:txBody>
      </p:sp>
    </p:spTree>
    <p:extLst>
      <p:ext uri="{BB962C8B-B14F-4D97-AF65-F5344CB8AC3E}">
        <p14:creationId xmlns:p14="http://schemas.microsoft.com/office/powerpoint/2010/main" val="19369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58775" y="383478"/>
            <a:ext cx="586432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2200" smtClean="0">
                <a:solidFill>
                  <a:srgbClr val="FFC000"/>
                </a:solidFill>
                <a:latin typeface="+mj-lt"/>
              </a:rPr>
              <a:t>Историческая справка</a:t>
            </a:r>
            <a:endParaRPr lang="ru-RU" sz="220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 flipH="1">
            <a:off x="358775" y="1018450"/>
            <a:ext cx="8426450" cy="3046988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+mj-lt"/>
              </a:rPr>
              <a:t>Орден Святого Иоанна Иерусалимского (мальтийский крест) был учреждён Павлом I в 1798 году после того, как тот принял звание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Великого магистра Мальтийского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ордена.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До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1817 года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орден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Святого Иоанна Иерусалимского был од­ной из выс­ших на­град в Российской им­пе­рии, а мальтийский крест на время стал частью российской государственной символики. В период правления Павла I он присутствовал даже на российском гербе. </a:t>
            </a:r>
          </a:p>
          <a:p>
            <a:endParaRPr lang="ru-RU" sz="1800" dirty="0">
              <a:solidFill>
                <a:schemeClr val="bg1"/>
              </a:solidFill>
              <a:latin typeface="+mj-lt"/>
            </a:endParaRPr>
          </a:p>
          <a:p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В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1799 года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Суворов был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награждён Большим командорским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крестом ордена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Святого Иоанна Иерусалимского за боевые действия </a:t>
            </a:r>
            <a:endParaRPr lang="ru-RU" sz="1800" dirty="0" smtClean="0">
              <a:solidFill>
                <a:schemeClr val="bg1"/>
              </a:solidFill>
              <a:latin typeface="+mj-lt"/>
            </a:endParaRPr>
          </a:p>
          <a:p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в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Европе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в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ходе войны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Второй коалиции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(1798—1802 годы).</a:t>
            </a:r>
          </a:p>
        </p:txBody>
      </p:sp>
      <p:sp>
        <p:nvSpPr>
          <p:cNvPr id="8" name="Скругленный прямоугольник 7">
            <a:hlinkClick r:id="rId6" action="ppaction://hlinksldjump"/>
          </p:cNvPr>
          <p:cNvSpPr/>
          <p:nvPr/>
        </p:nvSpPr>
        <p:spPr>
          <a:xfrm>
            <a:off x="358775" y="4361858"/>
            <a:ext cx="2146300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smtClean="0">
                <a:solidFill>
                  <a:schemeClr val="tx2">
                    <a:lumMod val="50000"/>
                  </a:schemeClr>
                </a:solidFill>
              </a:rPr>
              <a:t>Вернуться к </a:t>
            </a:r>
            <a:r>
              <a:rPr lang="ru-RU" sz="1200">
                <a:solidFill>
                  <a:schemeClr val="tx2">
                    <a:lumMod val="50000"/>
                  </a:schemeClr>
                </a:solidFill>
              </a:rPr>
              <a:t>вопросам</a:t>
            </a:r>
          </a:p>
        </p:txBody>
      </p:sp>
    </p:spTree>
    <p:extLst>
      <p:ext uri="{BB962C8B-B14F-4D97-AF65-F5344CB8AC3E}">
        <p14:creationId xmlns:p14="http://schemas.microsoft.com/office/powerpoint/2010/main" val="32724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58776" y="269705"/>
            <a:ext cx="4033837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2200">
                <a:latin typeface="+mj-lt"/>
              </a:rPr>
              <a:t>Ответьте на </a:t>
            </a:r>
            <a:r>
              <a:rPr lang="ru-RU" sz="2200" smtClean="0">
                <a:latin typeface="+mj-lt"/>
              </a:rPr>
              <a:t>вопрос</a:t>
            </a:r>
            <a:r>
              <a:rPr lang="ru-RU" sz="2200">
                <a:latin typeface="+mj-lt"/>
              </a:rPr>
              <a:t>ы</a:t>
            </a:r>
          </a:p>
        </p:txBody>
      </p:sp>
      <p:sp>
        <p:nvSpPr>
          <p:cNvPr id="26" name="Скругленный прямоугольник 25">
            <a:hlinkClick r:id="" action="ppaction://noaction"/>
          </p:cNvPr>
          <p:cNvSpPr/>
          <p:nvPr/>
        </p:nvSpPr>
        <p:spPr>
          <a:xfrm>
            <a:off x="358777" y="1557770"/>
            <a:ext cx="2700338" cy="715089"/>
          </a:xfrm>
          <a:prstGeom prst="roundRect">
            <a:avLst/>
          </a:prstGeom>
          <a:noFill/>
          <a:ln w="19050">
            <a:solidFill>
              <a:srgbClr val="FFC10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36000" bIns="0" rtlCol="0" anchor="ctr">
            <a:noAutofit/>
          </a:bodyPr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Прусский орден Чёрного орла</a:t>
            </a:r>
          </a:p>
        </p:txBody>
      </p:sp>
      <p:sp>
        <p:nvSpPr>
          <p:cNvPr id="27" name="Скругленный прямоугольник 26">
            <a:hlinkClick r:id="" action="ppaction://noaction"/>
          </p:cNvPr>
          <p:cNvSpPr/>
          <p:nvPr/>
        </p:nvSpPr>
        <p:spPr>
          <a:xfrm>
            <a:off x="358777" y="2457267"/>
            <a:ext cx="2700338" cy="715089"/>
          </a:xfrm>
          <a:prstGeom prst="roundRect">
            <a:avLst/>
          </a:prstGeom>
          <a:noFill/>
          <a:ln w="19050">
            <a:solidFill>
              <a:srgbClr val="FFC10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36000" bIns="0" rtlCol="0" anchor="ctr">
            <a:noAutofit/>
          </a:bodyPr>
          <a:lstStyle/>
          <a:p>
            <a:pPr algn="ctr"/>
            <a:endParaRPr lang="ru-RU" sz="1400" dirty="0" smtClean="0">
              <a:solidFill>
                <a:schemeClr val="tx1"/>
              </a:solidFill>
            </a:endParaRPr>
          </a:p>
          <a:p>
            <a:pPr algn="ctr"/>
            <a:r>
              <a:rPr lang="ru-RU" sz="1400" dirty="0">
                <a:solidFill>
                  <a:schemeClr val="tx1"/>
                </a:solidFill>
              </a:rPr>
              <a:t>Орден Голубого креста</a:t>
            </a:r>
          </a:p>
          <a:p>
            <a:pPr algn="ctr"/>
            <a:endParaRPr lang="ru-RU" sz="1400" dirty="0" smtClean="0">
              <a:solidFill>
                <a:schemeClr val="tx1"/>
              </a:solidFill>
            </a:endParaRPr>
          </a:p>
        </p:txBody>
      </p:sp>
      <p:sp>
        <p:nvSpPr>
          <p:cNvPr id="28" name="Скругленный прямоугольник 27">
            <a:hlinkClick r:id="" action="ppaction://noaction"/>
          </p:cNvPr>
          <p:cNvSpPr/>
          <p:nvPr/>
        </p:nvSpPr>
        <p:spPr>
          <a:xfrm>
            <a:off x="366829" y="3373047"/>
            <a:ext cx="2700338" cy="71508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36000" bIns="0" rtlCol="0" anchor="ctr">
            <a:noAutofit/>
          </a:bodyPr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Семилетняя война</a:t>
            </a:r>
          </a:p>
        </p:txBody>
      </p:sp>
      <p:sp>
        <p:nvSpPr>
          <p:cNvPr id="29" name="Скругленный прямоугольник 28">
            <a:hlinkClick r:id="" action="ppaction://noaction"/>
          </p:cNvPr>
          <p:cNvSpPr/>
          <p:nvPr/>
        </p:nvSpPr>
        <p:spPr>
          <a:xfrm>
            <a:off x="3384550" y="1557770"/>
            <a:ext cx="2700338" cy="715089"/>
          </a:xfrm>
          <a:prstGeom prst="roundRect">
            <a:avLst/>
          </a:prstGeom>
          <a:noFill/>
          <a:ln w="19050">
            <a:solidFill>
              <a:srgbClr val="FFC10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36000" bIns="0" rtlCol="0" anchor="ctr">
            <a:noAutofit/>
          </a:bodyPr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За взятие Праги </a:t>
            </a:r>
            <a:endParaRPr lang="ru-RU" sz="1400" dirty="0" smtClean="0">
              <a:solidFill>
                <a:schemeClr val="tx1"/>
              </a:solidFill>
            </a:endParaRPr>
          </a:p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(</a:t>
            </a:r>
            <a:r>
              <a:rPr lang="ru-RU" sz="1400" dirty="0">
                <a:solidFill>
                  <a:schemeClr val="tx1"/>
                </a:solidFill>
              </a:rPr>
              <a:t>предместья Варшавы)</a:t>
            </a:r>
          </a:p>
        </p:txBody>
      </p:sp>
      <p:sp>
        <p:nvSpPr>
          <p:cNvPr id="30" name="Скругленный прямоугольник 29">
            <a:hlinkClick r:id="" action="ppaction://noaction"/>
          </p:cNvPr>
          <p:cNvSpPr/>
          <p:nvPr/>
        </p:nvSpPr>
        <p:spPr>
          <a:xfrm>
            <a:off x="3384550" y="2457267"/>
            <a:ext cx="2700338" cy="71508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36000" bIns="0" rtlCol="0" anchor="ctr">
            <a:noAutofit/>
          </a:bodyPr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За взятие Берлина</a:t>
            </a:r>
          </a:p>
        </p:txBody>
      </p:sp>
      <p:sp>
        <p:nvSpPr>
          <p:cNvPr id="40" name="Скругленный прямоугольник 39">
            <a:hlinkClick r:id="" action="ppaction://noaction"/>
          </p:cNvPr>
          <p:cNvSpPr/>
          <p:nvPr/>
        </p:nvSpPr>
        <p:spPr>
          <a:xfrm>
            <a:off x="3401219" y="3356764"/>
            <a:ext cx="2700338" cy="715089"/>
          </a:xfrm>
          <a:prstGeom prst="roundRect">
            <a:avLst/>
          </a:prstGeom>
          <a:noFill/>
          <a:ln w="19050">
            <a:solidFill>
              <a:srgbClr val="FFC10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36000" bIns="0" rtlCol="0" anchor="ctr">
            <a:noAutofit/>
          </a:bodyPr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Военные действия в Польше 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</a:rPr>
              <a:t>в 1794–1795 годах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358775" y="721213"/>
            <a:ext cx="8426448" cy="430887"/>
            <a:chOff x="358775" y="871176"/>
            <a:chExt cx="8426448" cy="430887"/>
          </a:xfrm>
        </p:grpSpPr>
        <p:sp>
          <p:nvSpPr>
            <p:cNvPr id="18" name="Прямоугольник 17"/>
            <p:cNvSpPr/>
            <p:nvPr/>
          </p:nvSpPr>
          <p:spPr>
            <a:xfrm flipH="1">
              <a:off x="358775" y="871176"/>
              <a:ext cx="1905031" cy="430887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anchor="t" anchorCtr="0">
              <a:spAutoFit/>
            </a:bodyPr>
            <a:lstStyle/>
            <a:p>
              <a:r>
                <a:rPr lang="ru-RU" sz="1400" dirty="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1. Как называется награда?</a:t>
              </a:r>
            </a:p>
          </p:txBody>
        </p:sp>
        <p:sp>
          <p:nvSpPr>
            <p:cNvPr id="31" name="Прямоугольник 30"/>
            <p:cNvSpPr/>
            <p:nvPr/>
          </p:nvSpPr>
          <p:spPr>
            <a:xfrm flipH="1">
              <a:off x="2642316" y="871176"/>
              <a:ext cx="2163732" cy="430887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anchor="t" anchorCtr="0">
              <a:spAutoFit/>
            </a:bodyPr>
            <a:lstStyle/>
            <a:p>
              <a:r>
                <a:rPr lang="ru-RU" sz="1400" dirty="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2. За какие заслуги </a:t>
              </a:r>
              <a:br>
                <a:rPr lang="ru-RU" sz="1400" dirty="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</a:br>
              <a:r>
                <a:rPr lang="ru-RU" sz="1400" dirty="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она была получена?</a:t>
              </a:r>
            </a:p>
          </p:txBody>
        </p:sp>
        <p:sp>
          <p:nvSpPr>
            <p:cNvPr id="32" name="Прямоугольник 31"/>
            <p:cNvSpPr/>
            <p:nvPr/>
          </p:nvSpPr>
          <p:spPr>
            <a:xfrm flipH="1">
              <a:off x="5184558" y="871176"/>
              <a:ext cx="3600665" cy="430887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anchor="t" anchorCtr="0">
              <a:spAutoFit/>
            </a:bodyPr>
            <a:lstStyle/>
            <a:p>
              <a:r>
                <a:rPr lang="ru-RU" sz="1400" dirty="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3. </a:t>
              </a:r>
              <a:r>
                <a:rPr lang="ru-RU" sz="1400" dirty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В ходе какой военной </a:t>
              </a:r>
              <a:r>
                <a:rPr lang="ru-RU" sz="1400" dirty="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кампании </a:t>
              </a:r>
              <a:br>
                <a:rPr lang="ru-RU" sz="1400" dirty="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</a:br>
              <a:r>
                <a:rPr lang="ru-RU" sz="1400" dirty="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она </a:t>
              </a:r>
              <a:r>
                <a:rPr lang="ru-RU" sz="1400" dirty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была получена?</a:t>
              </a:r>
            </a:p>
          </p:txBody>
        </p:sp>
      </p:grpSp>
      <p:cxnSp>
        <p:nvCxnSpPr>
          <p:cNvPr id="8" name="Прямая соединительная линия 7"/>
          <p:cNvCxnSpPr/>
          <p:nvPr/>
        </p:nvCxnSpPr>
        <p:spPr>
          <a:xfrm>
            <a:off x="358775" y="1312416"/>
            <a:ext cx="8426448" cy="0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Рисунок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4265" y="1426198"/>
            <a:ext cx="1723481" cy="3492316"/>
          </a:xfrm>
          <a:prstGeom prst="rect">
            <a:avLst/>
          </a:prstGeom>
        </p:spPr>
      </p:pic>
      <p:sp>
        <p:nvSpPr>
          <p:cNvPr id="17" name="Скругленный прямоугольник 16">
            <a:hlinkClick r:id="rId6" action="ppaction://hlinksldjump"/>
          </p:cNvPr>
          <p:cNvSpPr/>
          <p:nvPr/>
        </p:nvSpPr>
        <p:spPr>
          <a:xfrm>
            <a:off x="358775" y="4361858"/>
            <a:ext cx="2146300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smtClean="0">
                <a:solidFill>
                  <a:schemeClr val="tx2">
                    <a:lumMod val="50000"/>
                  </a:schemeClr>
                </a:solidFill>
              </a:rPr>
              <a:t>Вернуться к </a:t>
            </a:r>
            <a:r>
              <a:rPr lang="ru-RU" sz="1200">
                <a:solidFill>
                  <a:schemeClr val="tx2">
                    <a:lumMod val="50000"/>
                  </a:schemeClr>
                </a:solidFill>
              </a:rPr>
              <a:t>вопросам</a:t>
            </a:r>
          </a:p>
        </p:txBody>
      </p:sp>
    </p:spTree>
    <p:extLst>
      <p:ext uri="{BB962C8B-B14F-4D97-AF65-F5344CB8AC3E}">
        <p14:creationId xmlns:p14="http://schemas.microsoft.com/office/powerpoint/2010/main" val="321673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497B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6DCE5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497B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6DCE5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497B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6DCE5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4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58776" y="269705"/>
            <a:ext cx="4033837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2200">
                <a:latin typeface="+mj-lt"/>
              </a:rPr>
              <a:t>Ответьте на </a:t>
            </a:r>
            <a:r>
              <a:rPr lang="ru-RU" sz="2200" smtClean="0">
                <a:latin typeface="+mj-lt"/>
              </a:rPr>
              <a:t>вопрос</a:t>
            </a:r>
            <a:r>
              <a:rPr lang="ru-RU" sz="2200">
                <a:latin typeface="+mj-lt"/>
              </a:rPr>
              <a:t>ы</a:t>
            </a:r>
          </a:p>
        </p:txBody>
      </p:sp>
      <p:sp>
        <p:nvSpPr>
          <p:cNvPr id="24" name="Скругленный прямоугольник 23">
            <a:hlinkClick r:id="rId5" action="ppaction://hlinksldjump"/>
          </p:cNvPr>
          <p:cNvSpPr/>
          <p:nvPr/>
        </p:nvSpPr>
        <p:spPr>
          <a:xfrm>
            <a:off x="3409697" y="4368982"/>
            <a:ext cx="2109217" cy="405405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Историческая </a:t>
            </a:r>
            <a:r>
              <a:rPr lang="ru-RU" sz="1200" smtClean="0">
                <a:solidFill>
                  <a:schemeClr val="tx1"/>
                </a:solidFill>
              </a:rPr>
              <a:t>справка</a:t>
            </a:r>
            <a:endParaRPr lang="ru-RU" sz="1200">
              <a:solidFill>
                <a:schemeClr val="tx1"/>
              </a:solidFill>
            </a:endParaRPr>
          </a:p>
        </p:txBody>
      </p:sp>
      <p:sp>
        <p:nvSpPr>
          <p:cNvPr id="26" name="Скругленный прямоугольник 25">
            <a:hlinkClick r:id="" action="ppaction://noaction"/>
          </p:cNvPr>
          <p:cNvSpPr/>
          <p:nvPr/>
        </p:nvSpPr>
        <p:spPr>
          <a:xfrm>
            <a:off x="358777" y="1557770"/>
            <a:ext cx="2700338" cy="715089"/>
          </a:xfrm>
          <a:prstGeom prst="roundRect">
            <a:avLst/>
          </a:prstGeom>
          <a:noFill/>
          <a:ln w="19050">
            <a:solidFill>
              <a:srgbClr val="FFC10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36000" bIns="0" rtlCol="0" anchor="ctr">
            <a:noAutofit/>
          </a:bodyPr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Орден Белого креста</a:t>
            </a:r>
          </a:p>
        </p:txBody>
      </p:sp>
      <p:sp>
        <p:nvSpPr>
          <p:cNvPr id="27" name="Скругленный прямоугольник 26">
            <a:hlinkClick r:id="" action="ppaction://noaction"/>
          </p:cNvPr>
          <p:cNvSpPr/>
          <p:nvPr/>
        </p:nvSpPr>
        <p:spPr>
          <a:xfrm>
            <a:off x="358777" y="2457267"/>
            <a:ext cx="2700338" cy="715089"/>
          </a:xfrm>
          <a:prstGeom prst="roundRect">
            <a:avLst/>
          </a:prstGeom>
          <a:noFill/>
          <a:ln w="19050">
            <a:solidFill>
              <a:srgbClr val="FFC10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36000" bIns="0" rtlCol="0" anchor="ctr">
            <a:noAutofit/>
          </a:bodyPr>
          <a:lstStyle/>
          <a:p>
            <a:pPr algn="ctr"/>
            <a:endParaRPr lang="ru-RU" sz="1400" smtClean="0">
              <a:solidFill>
                <a:schemeClr val="tx1"/>
              </a:solidFill>
            </a:endParaRPr>
          </a:p>
          <a:p>
            <a:pPr algn="ctr"/>
            <a:r>
              <a:rPr lang="ru-RU" sz="1400">
                <a:solidFill>
                  <a:schemeClr val="tx1"/>
                </a:solidFill>
              </a:rPr>
              <a:t>Прусский орден Красного орла</a:t>
            </a:r>
          </a:p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8" name="Скругленный прямоугольник 27">
            <a:hlinkClick r:id="" action="ppaction://noaction"/>
          </p:cNvPr>
          <p:cNvSpPr/>
          <p:nvPr/>
        </p:nvSpPr>
        <p:spPr>
          <a:xfrm>
            <a:off x="366829" y="3373047"/>
            <a:ext cx="2700338" cy="71508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36000" bIns="0" rtlCol="0" anchor="ctr">
            <a:noAutofit/>
          </a:bodyPr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За взятие Праги (предместья Варшавы)</a:t>
            </a:r>
          </a:p>
        </p:txBody>
      </p:sp>
      <p:sp>
        <p:nvSpPr>
          <p:cNvPr id="29" name="Скругленный прямоугольник 28">
            <a:hlinkClick r:id="" action="ppaction://noaction"/>
          </p:cNvPr>
          <p:cNvSpPr/>
          <p:nvPr/>
        </p:nvSpPr>
        <p:spPr>
          <a:xfrm>
            <a:off x="3384550" y="1557770"/>
            <a:ext cx="2700338" cy="715089"/>
          </a:xfrm>
          <a:prstGeom prst="roundRect">
            <a:avLst/>
          </a:prstGeom>
          <a:noFill/>
          <a:ln w="19050">
            <a:solidFill>
              <a:srgbClr val="FFC10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36000" bIns="0" rtlCol="0" anchor="ctr">
            <a:noAutofit/>
          </a:bodyPr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За взятие Берлина</a:t>
            </a:r>
          </a:p>
        </p:txBody>
      </p:sp>
      <p:sp>
        <p:nvSpPr>
          <p:cNvPr id="30" name="Скругленный прямоугольник 29">
            <a:hlinkClick r:id="" action="ppaction://noaction"/>
          </p:cNvPr>
          <p:cNvSpPr/>
          <p:nvPr/>
        </p:nvSpPr>
        <p:spPr>
          <a:xfrm>
            <a:off x="3384550" y="2457267"/>
            <a:ext cx="2700338" cy="71508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36000" bIns="0" rtlCol="0" anchor="ctr">
            <a:noAutofit/>
          </a:bodyPr>
          <a:lstStyle/>
          <a:p>
            <a:pPr algn="ctr"/>
            <a:r>
              <a:rPr lang="ru-RU" sz="1400">
                <a:solidFill>
                  <a:schemeClr val="tx1"/>
                </a:solidFill>
              </a:rPr>
              <a:t>Военные действия в Польше </a:t>
            </a:r>
          </a:p>
          <a:p>
            <a:pPr algn="ctr"/>
            <a:r>
              <a:rPr lang="ru-RU" sz="1400">
                <a:solidFill>
                  <a:schemeClr val="tx1"/>
                </a:solidFill>
              </a:rPr>
              <a:t>в 1794–1795 годах</a:t>
            </a:r>
          </a:p>
        </p:txBody>
      </p:sp>
      <p:sp>
        <p:nvSpPr>
          <p:cNvPr id="40" name="Скругленный прямоугольник 39">
            <a:hlinkClick r:id="" action="ppaction://noaction"/>
          </p:cNvPr>
          <p:cNvSpPr/>
          <p:nvPr/>
        </p:nvSpPr>
        <p:spPr>
          <a:xfrm>
            <a:off x="3401219" y="3356764"/>
            <a:ext cx="2700338" cy="715089"/>
          </a:xfrm>
          <a:prstGeom prst="roundRect">
            <a:avLst/>
          </a:prstGeom>
          <a:noFill/>
          <a:ln w="19050">
            <a:solidFill>
              <a:srgbClr val="FFC10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36000" bIns="0" rtlCol="0" anchor="ctr">
            <a:noAutofit/>
          </a:bodyPr>
          <a:lstStyle/>
          <a:p>
            <a:pPr algn="ctr"/>
            <a:r>
              <a:rPr lang="ru-RU" sz="1400">
                <a:solidFill>
                  <a:schemeClr val="tx1"/>
                </a:solidFill>
              </a:rPr>
              <a:t>Семилетняя война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358775" y="721213"/>
            <a:ext cx="8426448" cy="430887"/>
            <a:chOff x="358775" y="871176"/>
            <a:chExt cx="8426448" cy="430887"/>
          </a:xfrm>
        </p:grpSpPr>
        <p:sp>
          <p:nvSpPr>
            <p:cNvPr id="18" name="Прямоугольник 17"/>
            <p:cNvSpPr/>
            <p:nvPr/>
          </p:nvSpPr>
          <p:spPr>
            <a:xfrm flipH="1">
              <a:off x="358775" y="871176"/>
              <a:ext cx="1905031" cy="430887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anchor="t" anchorCtr="0">
              <a:spAutoFit/>
            </a:bodyPr>
            <a:lstStyle/>
            <a:p>
              <a:r>
                <a:rPr lang="ru-RU" sz="140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1. Как называется награда?</a:t>
              </a:r>
            </a:p>
          </p:txBody>
        </p:sp>
        <p:sp>
          <p:nvSpPr>
            <p:cNvPr id="31" name="Прямоугольник 30"/>
            <p:cNvSpPr/>
            <p:nvPr/>
          </p:nvSpPr>
          <p:spPr>
            <a:xfrm flipH="1">
              <a:off x="2642316" y="871176"/>
              <a:ext cx="2163732" cy="430887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anchor="t" anchorCtr="0">
              <a:spAutoFit/>
            </a:bodyPr>
            <a:lstStyle/>
            <a:p>
              <a:r>
                <a:rPr lang="ru-RU" sz="140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2. За какие заслуги </a:t>
              </a:r>
              <a:br>
                <a:rPr lang="ru-RU" sz="140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</a:br>
              <a:r>
                <a:rPr lang="ru-RU" sz="140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она была получена?</a:t>
              </a:r>
            </a:p>
          </p:txBody>
        </p:sp>
        <p:sp>
          <p:nvSpPr>
            <p:cNvPr id="32" name="Прямоугольник 31"/>
            <p:cNvSpPr/>
            <p:nvPr/>
          </p:nvSpPr>
          <p:spPr>
            <a:xfrm flipH="1">
              <a:off x="5184558" y="871176"/>
              <a:ext cx="3600665" cy="430887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anchor="t" anchorCtr="0">
              <a:spAutoFit/>
            </a:bodyPr>
            <a:lstStyle/>
            <a:p>
              <a:r>
                <a:rPr lang="ru-RU" sz="140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3. </a:t>
              </a:r>
              <a:r>
                <a:rPr lang="ru-RU" sz="140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В ходе какой военной </a:t>
              </a:r>
              <a:r>
                <a:rPr lang="ru-RU" sz="140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кампании </a:t>
              </a:r>
              <a:br>
                <a:rPr lang="ru-RU" sz="140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</a:br>
              <a:r>
                <a:rPr lang="ru-RU" sz="140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она </a:t>
              </a:r>
              <a:r>
                <a:rPr lang="ru-RU" sz="140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была получена?</a:t>
              </a:r>
            </a:p>
          </p:txBody>
        </p:sp>
      </p:grpSp>
      <p:cxnSp>
        <p:nvCxnSpPr>
          <p:cNvPr id="8" name="Прямая соединительная линия 7"/>
          <p:cNvCxnSpPr/>
          <p:nvPr/>
        </p:nvCxnSpPr>
        <p:spPr>
          <a:xfrm>
            <a:off x="358775" y="1312416"/>
            <a:ext cx="8426448" cy="0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Рисунок 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555" y="1557770"/>
            <a:ext cx="2073506" cy="3037928"/>
          </a:xfrm>
          <a:prstGeom prst="rect">
            <a:avLst/>
          </a:prstGeom>
        </p:spPr>
      </p:pic>
      <p:sp>
        <p:nvSpPr>
          <p:cNvPr id="19" name="Скругленный прямоугольник 18">
            <a:hlinkClick r:id="rId7" action="ppaction://hlinksldjump"/>
          </p:cNvPr>
          <p:cNvSpPr/>
          <p:nvPr/>
        </p:nvSpPr>
        <p:spPr>
          <a:xfrm>
            <a:off x="358775" y="4361858"/>
            <a:ext cx="2146300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smtClean="0">
                <a:solidFill>
                  <a:schemeClr val="tx2">
                    <a:lumMod val="50000"/>
                  </a:schemeClr>
                </a:solidFill>
              </a:rPr>
              <a:t>Вернуться к </a:t>
            </a:r>
            <a:r>
              <a:rPr lang="ru-RU" sz="1200">
                <a:solidFill>
                  <a:schemeClr val="tx2">
                    <a:lumMod val="50000"/>
                  </a:schemeClr>
                </a:solidFill>
              </a:rPr>
              <a:t>вопросам</a:t>
            </a:r>
          </a:p>
        </p:txBody>
      </p:sp>
    </p:spTree>
    <p:extLst>
      <p:ext uri="{BB962C8B-B14F-4D97-AF65-F5344CB8AC3E}">
        <p14:creationId xmlns:p14="http://schemas.microsoft.com/office/powerpoint/2010/main" val="50728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497B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6DCE5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497B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6DCE5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497B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6DCE5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4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58775" y="383478"/>
            <a:ext cx="586432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2200" smtClean="0">
                <a:solidFill>
                  <a:srgbClr val="FFC000"/>
                </a:solidFill>
                <a:latin typeface="+mj-lt"/>
              </a:rPr>
              <a:t>Историческая справка</a:t>
            </a:r>
            <a:endParaRPr lang="ru-RU" sz="220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 flipH="1">
            <a:off x="358775" y="730095"/>
            <a:ext cx="8426450" cy="360098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+mj-lt"/>
              </a:rPr>
              <a:t>Орден Чёрного орла — высший орден Королевства Пруссии, а орден Красного Орла был вторым по величине орденом королевства в порядке старшинства. </a:t>
            </a:r>
            <a:endParaRPr lang="ru-RU" sz="1800" dirty="0" smtClean="0">
              <a:solidFill>
                <a:schemeClr val="bg1"/>
              </a:solidFill>
              <a:latin typeface="+mj-lt"/>
            </a:endParaRPr>
          </a:p>
          <a:p>
            <a:endParaRPr lang="ru-RU" sz="1800" dirty="0">
              <a:solidFill>
                <a:schemeClr val="bg1"/>
              </a:solidFill>
              <a:latin typeface="+mj-lt"/>
            </a:endParaRPr>
          </a:p>
          <a:p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За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взятие 4 ноября 1794 года Праги (предместье Варшавы на правом берегу Вислы) в ходе подавления восстания </a:t>
            </a:r>
            <a:r>
              <a:rPr lang="ru-RU" sz="1800" dirty="0" err="1">
                <a:solidFill>
                  <a:schemeClr val="bg1"/>
                </a:solidFill>
                <a:latin typeface="+mj-lt"/>
              </a:rPr>
              <a:t>Тадеуша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 Костюшко, прусский король Фридрих-Вильгельм прислал Суворову ордена Красного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и Чёрного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Орла, а австрийский император Франц пожаловал свой портрет, богато осыпанный бриллиантами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.</a:t>
            </a:r>
          </a:p>
          <a:p>
            <a:endParaRPr lang="ru-RU" sz="1800" dirty="0">
              <a:solidFill>
                <a:schemeClr val="bg1"/>
              </a:solidFill>
              <a:latin typeface="+mj-lt"/>
            </a:endParaRPr>
          </a:p>
          <a:p>
            <a:r>
              <a:rPr lang="ru-RU" sz="1800" dirty="0">
                <a:solidFill>
                  <a:schemeClr val="bg1"/>
                </a:solidFill>
                <a:latin typeface="+mj-lt"/>
              </a:rPr>
              <a:t>От Екатерины II за эту победу генерал-аншеф А. В. Суворов получил высший воинский чин фельдмаршала и имение Кобринский Ключ 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с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7 тысячами душ мужского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пола в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потомственное владение.</a:t>
            </a:r>
          </a:p>
        </p:txBody>
      </p:sp>
      <p:sp>
        <p:nvSpPr>
          <p:cNvPr id="8" name="Скругленный прямоугольник 7">
            <a:hlinkClick r:id="rId6" action="ppaction://hlinksldjump"/>
          </p:cNvPr>
          <p:cNvSpPr/>
          <p:nvPr/>
        </p:nvSpPr>
        <p:spPr>
          <a:xfrm>
            <a:off x="358775" y="4361858"/>
            <a:ext cx="2146300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smtClean="0">
                <a:solidFill>
                  <a:schemeClr val="tx2">
                    <a:lumMod val="50000"/>
                  </a:schemeClr>
                </a:solidFill>
              </a:rPr>
              <a:t>Вернуться к </a:t>
            </a:r>
            <a:r>
              <a:rPr lang="ru-RU" sz="1200">
                <a:solidFill>
                  <a:schemeClr val="tx2">
                    <a:lumMod val="50000"/>
                  </a:schemeClr>
                </a:solidFill>
              </a:rPr>
              <a:t>вопросам</a:t>
            </a:r>
          </a:p>
        </p:txBody>
      </p:sp>
    </p:spTree>
    <p:extLst>
      <p:ext uri="{BB962C8B-B14F-4D97-AF65-F5344CB8AC3E}">
        <p14:creationId xmlns:p14="http://schemas.microsoft.com/office/powerpoint/2010/main" val="167702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58776" y="269705"/>
            <a:ext cx="4033837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2200">
                <a:latin typeface="+mj-lt"/>
              </a:rPr>
              <a:t>Ответьте на </a:t>
            </a:r>
            <a:r>
              <a:rPr lang="ru-RU" sz="2200" smtClean="0">
                <a:latin typeface="+mj-lt"/>
              </a:rPr>
              <a:t>вопрос</a:t>
            </a:r>
            <a:r>
              <a:rPr lang="ru-RU" sz="2200">
                <a:latin typeface="+mj-lt"/>
              </a:rPr>
              <a:t>ы</a:t>
            </a:r>
          </a:p>
        </p:txBody>
      </p:sp>
      <p:sp>
        <p:nvSpPr>
          <p:cNvPr id="26" name="Скругленный прямоугольник 25">
            <a:hlinkClick r:id="" action="ppaction://noaction"/>
          </p:cNvPr>
          <p:cNvSpPr/>
          <p:nvPr/>
        </p:nvSpPr>
        <p:spPr>
          <a:xfrm>
            <a:off x="358777" y="1557770"/>
            <a:ext cx="2700338" cy="715089"/>
          </a:xfrm>
          <a:prstGeom prst="roundRect">
            <a:avLst/>
          </a:prstGeom>
          <a:noFill/>
          <a:ln w="19050">
            <a:solidFill>
              <a:srgbClr val="FFC10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36000" bIns="0" rtlCol="0" anchor="ctr">
            <a:noAutofit/>
          </a:bodyPr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Сардинский Высший орден Святого Благовещения</a:t>
            </a:r>
          </a:p>
        </p:txBody>
      </p:sp>
      <p:sp>
        <p:nvSpPr>
          <p:cNvPr id="27" name="Скругленный прямоугольник 26">
            <a:hlinkClick r:id="" action="ppaction://noaction"/>
          </p:cNvPr>
          <p:cNvSpPr/>
          <p:nvPr/>
        </p:nvSpPr>
        <p:spPr>
          <a:xfrm>
            <a:off x="358777" y="2457267"/>
            <a:ext cx="2700338" cy="715089"/>
          </a:xfrm>
          <a:prstGeom prst="roundRect">
            <a:avLst/>
          </a:prstGeom>
          <a:noFill/>
          <a:ln w="19050">
            <a:solidFill>
              <a:srgbClr val="FFC10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36000" bIns="0" rtlCol="0" anchor="ctr">
            <a:noAutofit/>
          </a:bodyPr>
          <a:lstStyle/>
          <a:p>
            <a:pPr algn="ctr"/>
            <a:endParaRPr lang="ru-RU" sz="1400" dirty="0" smtClean="0">
              <a:solidFill>
                <a:schemeClr val="tx1"/>
              </a:solidFill>
            </a:endParaRPr>
          </a:p>
          <a:p>
            <a:pPr algn="ctr"/>
            <a:r>
              <a:rPr lang="ru-RU" sz="1400" dirty="0">
                <a:solidFill>
                  <a:schemeClr val="tx1"/>
                </a:solidFill>
              </a:rPr>
              <a:t>Орден Святого апостола Андрея Первозванного</a:t>
            </a:r>
          </a:p>
          <a:p>
            <a:pPr algn="ctr"/>
            <a:endParaRPr lang="ru-RU" sz="1400" dirty="0" smtClean="0">
              <a:solidFill>
                <a:schemeClr val="tx1"/>
              </a:solidFill>
            </a:endParaRPr>
          </a:p>
        </p:txBody>
      </p:sp>
      <p:sp>
        <p:nvSpPr>
          <p:cNvPr id="28" name="Скругленный прямоугольник 27">
            <a:hlinkClick r:id="" action="ppaction://noaction"/>
          </p:cNvPr>
          <p:cNvSpPr/>
          <p:nvPr/>
        </p:nvSpPr>
        <p:spPr>
          <a:xfrm>
            <a:off x="366829" y="3373047"/>
            <a:ext cx="2700338" cy="71508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36000" bIns="0" rtlCol="0" anchor="ctr">
            <a:noAutofit/>
          </a:bodyPr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За освобождение 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Северной Италии 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9" name="Скругленный прямоугольник 28">
            <a:hlinkClick r:id="" action="ppaction://noaction"/>
          </p:cNvPr>
          <p:cNvSpPr/>
          <p:nvPr/>
        </p:nvSpPr>
        <p:spPr>
          <a:xfrm>
            <a:off x="3384550" y="1557770"/>
            <a:ext cx="2700338" cy="715089"/>
          </a:xfrm>
          <a:prstGeom prst="roundRect">
            <a:avLst/>
          </a:prstGeom>
          <a:noFill/>
          <a:ln w="19050">
            <a:solidFill>
              <a:srgbClr val="FFC10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36000" bIns="0" rtlCol="0" anchor="ctr">
            <a:noAutofit/>
          </a:bodyPr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За переход через Альпы 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30" name="Скругленный прямоугольник 29">
            <a:hlinkClick r:id="" action="ppaction://noaction"/>
          </p:cNvPr>
          <p:cNvSpPr/>
          <p:nvPr/>
        </p:nvSpPr>
        <p:spPr>
          <a:xfrm>
            <a:off x="3384550" y="2457267"/>
            <a:ext cx="2700338" cy="71508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36000" bIns="0" rtlCol="0" anchor="ctr">
            <a:noAutofit/>
          </a:bodyPr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Война Второй коалиции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40" name="Скругленный прямоугольник 39">
            <a:hlinkClick r:id="" action="ppaction://noaction"/>
          </p:cNvPr>
          <p:cNvSpPr/>
          <p:nvPr/>
        </p:nvSpPr>
        <p:spPr>
          <a:xfrm>
            <a:off x="3401219" y="3356764"/>
            <a:ext cx="2700338" cy="715089"/>
          </a:xfrm>
          <a:prstGeom prst="roundRect">
            <a:avLst/>
          </a:prstGeom>
          <a:noFill/>
          <a:ln w="19050">
            <a:solidFill>
              <a:srgbClr val="FFC10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36000" bIns="0" rtlCol="0" anchor="ctr">
            <a:noAutofit/>
          </a:bodyPr>
          <a:lstStyle/>
          <a:p>
            <a:pPr algn="ctr"/>
            <a:r>
              <a:rPr lang="ru-RU" sz="1400" smtClean="0">
                <a:solidFill>
                  <a:schemeClr val="tx1"/>
                </a:solidFill>
              </a:rPr>
              <a:t>Война Третьей коалиции</a:t>
            </a:r>
            <a:endParaRPr lang="ru-RU" sz="1400">
              <a:solidFill>
                <a:schemeClr val="tx1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358775" y="721213"/>
            <a:ext cx="8426448" cy="430887"/>
            <a:chOff x="358775" y="871176"/>
            <a:chExt cx="8426448" cy="430887"/>
          </a:xfrm>
        </p:grpSpPr>
        <p:sp>
          <p:nvSpPr>
            <p:cNvPr id="18" name="Прямоугольник 17"/>
            <p:cNvSpPr/>
            <p:nvPr/>
          </p:nvSpPr>
          <p:spPr>
            <a:xfrm flipH="1">
              <a:off x="358775" y="871176"/>
              <a:ext cx="1905031" cy="430887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anchor="t" anchorCtr="0">
              <a:spAutoFit/>
            </a:bodyPr>
            <a:lstStyle/>
            <a:p>
              <a:r>
                <a:rPr lang="ru-RU" sz="1400" dirty="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1. Как называется награда?</a:t>
              </a:r>
            </a:p>
          </p:txBody>
        </p:sp>
        <p:sp>
          <p:nvSpPr>
            <p:cNvPr id="31" name="Прямоугольник 30"/>
            <p:cNvSpPr/>
            <p:nvPr/>
          </p:nvSpPr>
          <p:spPr>
            <a:xfrm flipH="1">
              <a:off x="2642316" y="871176"/>
              <a:ext cx="2163732" cy="430887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anchor="t" anchorCtr="0">
              <a:spAutoFit/>
            </a:bodyPr>
            <a:lstStyle/>
            <a:p>
              <a:r>
                <a:rPr lang="ru-RU" sz="140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2. За какие заслуги </a:t>
              </a:r>
              <a:br>
                <a:rPr lang="ru-RU" sz="140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</a:br>
              <a:r>
                <a:rPr lang="ru-RU" sz="140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она была получена?</a:t>
              </a:r>
            </a:p>
          </p:txBody>
        </p:sp>
        <p:sp>
          <p:nvSpPr>
            <p:cNvPr id="32" name="Прямоугольник 31"/>
            <p:cNvSpPr/>
            <p:nvPr/>
          </p:nvSpPr>
          <p:spPr>
            <a:xfrm flipH="1">
              <a:off x="5184558" y="871176"/>
              <a:ext cx="3600665" cy="430887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anchor="t" anchorCtr="0">
              <a:spAutoFit/>
            </a:bodyPr>
            <a:lstStyle/>
            <a:p>
              <a:r>
                <a:rPr lang="ru-RU" sz="140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3. </a:t>
              </a:r>
              <a:r>
                <a:rPr lang="ru-RU" sz="140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В ходе какой военной </a:t>
              </a:r>
              <a:r>
                <a:rPr lang="ru-RU" sz="140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кампании </a:t>
              </a:r>
              <a:br>
                <a:rPr lang="ru-RU" sz="140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</a:br>
              <a:r>
                <a:rPr lang="ru-RU" sz="140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она </a:t>
              </a:r>
              <a:r>
                <a:rPr lang="ru-RU" sz="140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была получена?</a:t>
              </a:r>
            </a:p>
          </p:txBody>
        </p:sp>
      </p:grpSp>
      <p:cxnSp>
        <p:nvCxnSpPr>
          <p:cNvPr id="8" name="Прямая соединительная линия 7"/>
          <p:cNvCxnSpPr/>
          <p:nvPr/>
        </p:nvCxnSpPr>
        <p:spPr>
          <a:xfrm>
            <a:off x="358775" y="1312416"/>
            <a:ext cx="8426448" cy="0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Рисунок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021" y="1312416"/>
            <a:ext cx="1717634" cy="3429780"/>
          </a:xfrm>
          <a:prstGeom prst="rect">
            <a:avLst/>
          </a:prstGeom>
        </p:spPr>
      </p:pic>
      <p:sp>
        <p:nvSpPr>
          <p:cNvPr id="19" name="Скругленный прямоугольник 18">
            <a:hlinkClick r:id="rId6" action="ppaction://hlinksldjump"/>
          </p:cNvPr>
          <p:cNvSpPr/>
          <p:nvPr/>
        </p:nvSpPr>
        <p:spPr>
          <a:xfrm>
            <a:off x="358775" y="4361858"/>
            <a:ext cx="2146300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smtClean="0">
                <a:solidFill>
                  <a:schemeClr val="tx2">
                    <a:lumMod val="50000"/>
                  </a:schemeClr>
                </a:solidFill>
              </a:rPr>
              <a:t>Вернуться к </a:t>
            </a:r>
            <a:r>
              <a:rPr lang="ru-RU" sz="1200">
                <a:solidFill>
                  <a:schemeClr val="tx2">
                    <a:lumMod val="50000"/>
                  </a:schemeClr>
                </a:solidFill>
              </a:rPr>
              <a:t>вопросам</a:t>
            </a:r>
          </a:p>
        </p:txBody>
      </p:sp>
    </p:spTree>
    <p:extLst>
      <p:ext uri="{BB962C8B-B14F-4D97-AF65-F5344CB8AC3E}">
        <p14:creationId xmlns:p14="http://schemas.microsoft.com/office/powerpoint/2010/main" val="107573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497B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6DCE5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497B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6DCE5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497B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6DCE5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4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58776" y="269705"/>
            <a:ext cx="4033837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2200">
                <a:latin typeface="+mj-lt"/>
              </a:rPr>
              <a:t>Ответьте на </a:t>
            </a:r>
            <a:r>
              <a:rPr lang="ru-RU" sz="2200" smtClean="0">
                <a:latin typeface="+mj-lt"/>
              </a:rPr>
              <a:t>вопрос</a:t>
            </a:r>
            <a:r>
              <a:rPr lang="ru-RU" sz="2200">
                <a:latin typeface="+mj-lt"/>
              </a:rPr>
              <a:t>ы</a:t>
            </a:r>
          </a:p>
        </p:txBody>
      </p:sp>
      <p:sp>
        <p:nvSpPr>
          <p:cNvPr id="24" name="Скругленный прямоугольник 23">
            <a:hlinkClick r:id="rId5" action="ppaction://hlinksldjump"/>
          </p:cNvPr>
          <p:cNvSpPr/>
          <p:nvPr/>
        </p:nvSpPr>
        <p:spPr>
          <a:xfrm>
            <a:off x="3401219" y="4344035"/>
            <a:ext cx="2109217" cy="405405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Историческая </a:t>
            </a:r>
            <a:r>
              <a:rPr lang="ru-RU" sz="1200" smtClean="0">
                <a:solidFill>
                  <a:schemeClr val="tx1"/>
                </a:solidFill>
              </a:rPr>
              <a:t>справка</a:t>
            </a:r>
            <a:endParaRPr lang="ru-RU" sz="1200">
              <a:solidFill>
                <a:schemeClr val="tx1"/>
              </a:solidFill>
            </a:endParaRPr>
          </a:p>
        </p:txBody>
      </p:sp>
      <p:sp>
        <p:nvSpPr>
          <p:cNvPr id="26" name="Скругленный прямоугольник 25">
            <a:hlinkClick r:id="" action="ppaction://noaction"/>
          </p:cNvPr>
          <p:cNvSpPr/>
          <p:nvPr/>
        </p:nvSpPr>
        <p:spPr>
          <a:xfrm>
            <a:off x="358777" y="1557770"/>
            <a:ext cx="2700338" cy="715089"/>
          </a:xfrm>
          <a:prstGeom prst="roundRect">
            <a:avLst/>
          </a:prstGeom>
          <a:noFill/>
          <a:ln w="19050">
            <a:solidFill>
              <a:srgbClr val="FFC10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36000" bIns="0" rtlCol="0" anchor="ctr">
            <a:noAutofit/>
          </a:bodyPr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Большой крест сардинского ордена Святых Маврикия </a:t>
            </a:r>
            <a:endParaRPr lang="ru-RU" sz="1400" dirty="0" smtClean="0">
              <a:solidFill>
                <a:schemeClr val="tx1"/>
              </a:solidFill>
            </a:endParaRPr>
          </a:p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и </a:t>
            </a:r>
            <a:r>
              <a:rPr lang="ru-RU" sz="1400" dirty="0">
                <a:solidFill>
                  <a:schemeClr val="tx1"/>
                </a:solidFill>
              </a:rPr>
              <a:t>Лазаря</a:t>
            </a:r>
          </a:p>
        </p:txBody>
      </p:sp>
      <p:sp>
        <p:nvSpPr>
          <p:cNvPr id="27" name="Скругленный прямоугольник 26">
            <a:hlinkClick r:id="" action="ppaction://noaction"/>
          </p:cNvPr>
          <p:cNvSpPr/>
          <p:nvPr/>
        </p:nvSpPr>
        <p:spPr>
          <a:xfrm>
            <a:off x="358777" y="2457267"/>
            <a:ext cx="2700338" cy="715089"/>
          </a:xfrm>
          <a:prstGeom prst="roundRect">
            <a:avLst/>
          </a:prstGeom>
          <a:noFill/>
          <a:ln w="19050">
            <a:solidFill>
              <a:srgbClr val="FFC10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36000" bIns="0" rtlCol="0" anchor="ctr">
            <a:noAutofit/>
          </a:bodyPr>
          <a:lstStyle/>
          <a:p>
            <a:pPr algn="ctr"/>
            <a:endParaRPr lang="ru-RU" sz="1400" smtClean="0">
              <a:solidFill>
                <a:schemeClr val="tx1"/>
              </a:solidFill>
            </a:endParaRPr>
          </a:p>
          <a:p>
            <a:pPr algn="ctr"/>
            <a:r>
              <a:rPr lang="ru-RU" sz="1400" smtClean="0">
                <a:solidFill>
                  <a:schemeClr val="tx1"/>
                </a:solidFill>
              </a:rPr>
              <a:t>Большой мальтийский крест</a:t>
            </a:r>
            <a:endParaRPr lang="ru-RU" sz="1400">
              <a:solidFill>
                <a:schemeClr val="tx1"/>
              </a:solidFill>
            </a:endParaRPr>
          </a:p>
          <a:p>
            <a:pPr algn="ctr"/>
            <a:endParaRPr lang="ru-RU" sz="1400" smtClean="0">
              <a:solidFill>
                <a:schemeClr val="tx1"/>
              </a:solidFill>
            </a:endParaRPr>
          </a:p>
        </p:txBody>
      </p:sp>
      <p:sp>
        <p:nvSpPr>
          <p:cNvPr id="28" name="Скругленный прямоугольник 27">
            <a:hlinkClick r:id="" action="ppaction://noaction"/>
          </p:cNvPr>
          <p:cNvSpPr/>
          <p:nvPr/>
        </p:nvSpPr>
        <p:spPr>
          <a:xfrm>
            <a:off x="366829" y="3373047"/>
            <a:ext cx="2700338" cy="71508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36000" bIns="0" rtlCol="0" anchor="ctr">
            <a:noAutofit/>
          </a:bodyPr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За освобождение 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</a:rPr>
              <a:t>Северной Италии </a:t>
            </a:r>
          </a:p>
        </p:txBody>
      </p:sp>
      <p:sp>
        <p:nvSpPr>
          <p:cNvPr id="29" name="Скругленный прямоугольник 28">
            <a:hlinkClick r:id="" action="ppaction://noaction"/>
          </p:cNvPr>
          <p:cNvSpPr/>
          <p:nvPr/>
        </p:nvSpPr>
        <p:spPr>
          <a:xfrm>
            <a:off x="3384550" y="1557770"/>
            <a:ext cx="2700338" cy="715089"/>
          </a:xfrm>
          <a:prstGeom prst="roundRect">
            <a:avLst/>
          </a:prstGeom>
          <a:noFill/>
          <a:ln w="19050">
            <a:solidFill>
              <a:srgbClr val="FFC10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36000" bIns="0" rtlCol="0" anchor="ctr">
            <a:noAutofit/>
          </a:bodyPr>
          <a:lstStyle/>
          <a:p>
            <a:pPr algn="ctr"/>
            <a:r>
              <a:rPr lang="ru-RU" sz="1400" smtClean="0">
                <a:solidFill>
                  <a:schemeClr val="tx1"/>
                </a:solidFill>
              </a:rPr>
              <a:t>За Швейцарский поход</a:t>
            </a:r>
            <a:endParaRPr lang="ru-RU" sz="1400">
              <a:solidFill>
                <a:schemeClr val="tx1"/>
              </a:solidFill>
            </a:endParaRPr>
          </a:p>
        </p:txBody>
      </p:sp>
      <p:sp>
        <p:nvSpPr>
          <p:cNvPr id="30" name="Скругленный прямоугольник 29">
            <a:hlinkClick r:id="" action="ppaction://noaction"/>
          </p:cNvPr>
          <p:cNvSpPr/>
          <p:nvPr/>
        </p:nvSpPr>
        <p:spPr>
          <a:xfrm>
            <a:off x="3384550" y="2457267"/>
            <a:ext cx="2700338" cy="71508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36000" bIns="0" rtlCol="0" anchor="ctr">
            <a:noAutofit/>
          </a:bodyPr>
          <a:lstStyle/>
          <a:p>
            <a:pPr algn="ctr"/>
            <a:r>
              <a:rPr lang="ru-RU" sz="1400" smtClean="0">
                <a:solidFill>
                  <a:schemeClr val="tx1"/>
                </a:solidFill>
              </a:rPr>
              <a:t>Война Второй коалиции</a:t>
            </a:r>
            <a:endParaRPr lang="ru-RU" sz="1400">
              <a:solidFill>
                <a:schemeClr val="tx1"/>
              </a:solidFill>
            </a:endParaRPr>
          </a:p>
        </p:txBody>
      </p:sp>
      <p:sp>
        <p:nvSpPr>
          <p:cNvPr id="40" name="Скругленный прямоугольник 39">
            <a:hlinkClick r:id="" action="ppaction://noaction"/>
          </p:cNvPr>
          <p:cNvSpPr/>
          <p:nvPr/>
        </p:nvSpPr>
        <p:spPr>
          <a:xfrm>
            <a:off x="3401219" y="3356764"/>
            <a:ext cx="2700338" cy="715089"/>
          </a:xfrm>
          <a:prstGeom prst="roundRect">
            <a:avLst/>
          </a:prstGeom>
          <a:noFill/>
          <a:ln w="19050">
            <a:solidFill>
              <a:srgbClr val="FFC10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36000" bIns="0" rtlCol="0" anchor="ctr">
            <a:noAutofit/>
          </a:bodyPr>
          <a:lstStyle/>
          <a:p>
            <a:pPr algn="ctr"/>
            <a:r>
              <a:rPr lang="ru-RU" sz="1400" smtClean="0">
                <a:solidFill>
                  <a:schemeClr val="tx1"/>
                </a:solidFill>
              </a:rPr>
              <a:t>Война Третьей коалиции</a:t>
            </a:r>
            <a:endParaRPr lang="ru-RU" sz="1400">
              <a:solidFill>
                <a:schemeClr val="tx1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358775" y="721213"/>
            <a:ext cx="8426448" cy="430887"/>
            <a:chOff x="358775" y="871176"/>
            <a:chExt cx="8426448" cy="430887"/>
          </a:xfrm>
        </p:grpSpPr>
        <p:sp>
          <p:nvSpPr>
            <p:cNvPr id="18" name="Прямоугольник 17"/>
            <p:cNvSpPr/>
            <p:nvPr/>
          </p:nvSpPr>
          <p:spPr>
            <a:xfrm flipH="1">
              <a:off x="358775" y="871176"/>
              <a:ext cx="1905031" cy="430887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anchor="t" anchorCtr="0">
              <a:spAutoFit/>
            </a:bodyPr>
            <a:lstStyle/>
            <a:p>
              <a:r>
                <a:rPr lang="ru-RU" sz="140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1. Как называется награда?</a:t>
              </a:r>
            </a:p>
          </p:txBody>
        </p:sp>
        <p:sp>
          <p:nvSpPr>
            <p:cNvPr id="31" name="Прямоугольник 30"/>
            <p:cNvSpPr/>
            <p:nvPr/>
          </p:nvSpPr>
          <p:spPr>
            <a:xfrm flipH="1">
              <a:off x="2642316" y="871176"/>
              <a:ext cx="2163732" cy="430887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anchor="t" anchorCtr="0">
              <a:spAutoFit/>
            </a:bodyPr>
            <a:lstStyle/>
            <a:p>
              <a:r>
                <a:rPr lang="ru-RU" sz="140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2. За какие заслуги </a:t>
              </a:r>
              <a:br>
                <a:rPr lang="ru-RU" sz="140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</a:br>
              <a:r>
                <a:rPr lang="ru-RU" sz="140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она была получена?</a:t>
              </a:r>
            </a:p>
          </p:txBody>
        </p:sp>
        <p:sp>
          <p:nvSpPr>
            <p:cNvPr id="32" name="Прямоугольник 31"/>
            <p:cNvSpPr/>
            <p:nvPr/>
          </p:nvSpPr>
          <p:spPr>
            <a:xfrm flipH="1">
              <a:off x="5184558" y="871176"/>
              <a:ext cx="3600665" cy="430887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anchor="t" anchorCtr="0">
              <a:spAutoFit/>
            </a:bodyPr>
            <a:lstStyle/>
            <a:p>
              <a:r>
                <a:rPr lang="ru-RU" sz="140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3. </a:t>
              </a:r>
              <a:r>
                <a:rPr lang="ru-RU" sz="140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В ходе какой военной </a:t>
              </a:r>
              <a:r>
                <a:rPr lang="ru-RU" sz="140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кампании </a:t>
              </a:r>
              <a:br>
                <a:rPr lang="ru-RU" sz="140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</a:br>
              <a:r>
                <a:rPr lang="ru-RU" sz="140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она </a:t>
              </a:r>
              <a:r>
                <a:rPr lang="ru-RU" sz="140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была получена?</a:t>
              </a:r>
            </a:p>
          </p:txBody>
        </p:sp>
      </p:grpSp>
      <p:cxnSp>
        <p:nvCxnSpPr>
          <p:cNvPr id="8" name="Прямая соединительная линия 7"/>
          <p:cNvCxnSpPr/>
          <p:nvPr/>
        </p:nvCxnSpPr>
        <p:spPr>
          <a:xfrm>
            <a:off x="358775" y="1312416"/>
            <a:ext cx="8426448" cy="0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323" y="1557770"/>
            <a:ext cx="2296655" cy="3293482"/>
          </a:xfrm>
          <a:prstGeom prst="rect">
            <a:avLst/>
          </a:prstGeom>
        </p:spPr>
      </p:pic>
      <p:sp>
        <p:nvSpPr>
          <p:cNvPr id="19" name="Скругленный прямоугольник 18">
            <a:hlinkClick r:id="rId7" action="ppaction://hlinksldjump"/>
          </p:cNvPr>
          <p:cNvSpPr/>
          <p:nvPr/>
        </p:nvSpPr>
        <p:spPr>
          <a:xfrm>
            <a:off x="358775" y="4361858"/>
            <a:ext cx="2146300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smtClean="0">
                <a:solidFill>
                  <a:schemeClr val="tx2">
                    <a:lumMod val="50000"/>
                  </a:schemeClr>
                </a:solidFill>
              </a:rPr>
              <a:t>Вернуться к </a:t>
            </a:r>
            <a:r>
              <a:rPr lang="ru-RU" sz="1200">
                <a:solidFill>
                  <a:schemeClr val="tx2">
                    <a:lumMod val="50000"/>
                  </a:schemeClr>
                </a:solidFill>
              </a:rPr>
              <a:t>вопросам</a:t>
            </a:r>
          </a:p>
        </p:txBody>
      </p:sp>
    </p:spTree>
    <p:extLst>
      <p:ext uri="{BB962C8B-B14F-4D97-AF65-F5344CB8AC3E}">
        <p14:creationId xmlns:p14="http://schemas.microsoft.com/office/powerpoint/2010/main" val="354522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497B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6DCE5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497B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6DCE5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497B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6DCE5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4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58775" y="383478"/>
            <a:ext cx="586432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2200" smtClean="0">
                <a:solidFill>
                  <a:srgbClr val="FFC000"/>
                </a:solidFill>
                <a:latin typeface="+mj-lt"/>
              </a:rPr>
              <a:t>Историческая справка</a:t>
            </a:r>
            <a:endParaRPr lang="ru-RU" sz="220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358775" y="909757"/>
            <a:ext cx="8426450" cy="3323987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+mj-lt"/>
              </a:rPr>
              <a:t>Высший орден Святого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Благовещения,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или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орден </a:t>
            </a:r>
            <a:r>
              <a:rPr lang="ru-RU" sz="1800" dirty="0" err="1">
                <a:solidFill>
                  <a:schemeClr val="bg1"/>
                </a:solidFill>
                <a:latin typeface="+mj-lt"/>
              </a:rPr>
              <a:t>Аннунциаты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 — высший орден Сардинского Королевства. Кавалеры ордена автоматически становились кавалерами Большого креста ордена Святых Маврикия и Лазаря. Это были рыцарские ордена,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т. е.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сообщества рыцарей-христиан, знаки которых к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концу </a:t>
            </a:r>
            <a:r>
              <a:rPr lang="en-US" sz="1800" dirty="0" smtClean="0">
                <a:solidFill>
                  <a:schemeClr val="bg1"/>
                </a:solidFill>
                <a:latin typeface="+mj-lt"/>
              </a:rPr>
              <a:t>XVIII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века </a:t>
            </a:r>
          </a:p>
          <a:p>
            <a:r>
              <a:rPr lang="ru-RU" sz="1800" dirty="0" smtClean="0">
                <a:solidFill>
                  <a:schemeClr val="bg1"/>
                </a:solidFill>
                <a:latin typeface="+mj-lt"/>
              </a:rPr>
              <a:t>стали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приобретать статус светских.</a:t>
            </a:r>
          </a:p>
          <a:p>
            <a:endParaRPr lang="ru-RU" sz="1800" dirty="0">
              <a:solidFill>
                <a:schemeClr val="bg1"/>
              </a:solidFill>
              <a:latin typeface="+mj-lt"/>
            </a:endParaRPr>
          </a:p>
          <a:p>
            <a:r>
              <a:rPr lang="ru-RU" sz="1800" dirty="0">
                <a:solidFill>
                  <a:schemeClr val="bg1"/>
                </a:solidFill>
                <a:latin typeface="+mj-lt"/>
              </a:rPr>
              <a:t>За освобождение Северной Италии от французского господства </a:t>
            </a:r>
            <a:endParaRPr lang="ru-RU" sz="1800" dirty="0" smtClean="0">
              <a:solidFill>
                <a:schemeClr val="bg1"/>
              </a:solidFill>
              <a:latin typeface="+mj-lt"/>
            </a:endParaRPr>
          </a:p>
          <a:p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в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августе 1799 года (Итальянский поход)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сардинский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король </a:t>
            </a:r>
            <a:endParaRPr lang="ru-RU" sz="1800" dirty="0" smtClean="0">
              <a:solidFill>
                <a:schemeClr val="bg1"/>
              </a:solidFill>
              <a:latin typeface="+mj-lt"/>
            </a:endParaRPr>
          </a:p>
          <a:p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Карл Эммануил </a:t>
            </a:r>
            <a:r>
              <a:rPr lang="en-US" sz="1800" dirty="0">
                <a:solidFill>
                  <a:schemeClr val="bg1"/>
                </a:solidFill>
                <a:latin typeface="+mj-lt"/>
              </a:rPr>
              <a:t>IV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выслал Суворову знаки двух орденов </a:t>
            </a:r>
            <a:endParaRPr lang="ru-RU" sz="1800" dirty="0" smtClean="0">
              <a:solidFill>
                <a:schemeClr val="bg1"/>
              </a:solidFill>
              <a:latin typeface="+mj-lt"/>
            </a:endParaRPr>
          </a:p>
          <a:p>
            <a:r>
              <a:rPr lang="ru-RU" sz="1800" dirty="0" smtClean="0">
                <a:solidFill>
                  <a:schemeClr val="bg1"/>
                </a:solidFill>
                <a:latin typeface="+mj-lt"/>
              </a:rPr>
              <a:t>Сардинского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королевства: орден Святого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Благовещения и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орден Святых Маврикия и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Лазаря (Большой крест с короной). </a:t>
            </a:r>
            <a:endParaRPr lang="ru-RU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Скругленный прямоугольник 6">
            <a:hlinkClick r:id="rId6" action="ppaction://hlinksldjump"/>
          </p:cNvPr>
          <p:cNvSpPr/>
          <p:nvPr/>
        </p:nvSpPr>
        <p:spPr>
          <a:xfrm>
            <a:off x="358775" y="4361858"/>
            <a:ext cx="2146300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smtClean="0">
                <a:solidFill>
                  <a:schemeClr val="tx2">
                    <a:lumMod val="50000"/>
                  </a:schemeClr>
                </a:solidFill>
              </a:rPr>
              <a:t>Вернуться к </a:t>
            </a:r>
            <a:r>
              <a:rPr lang="ru-RU" sz="1200">
                <a:solidFill>
                  <a:schemeClr val="tx2">
                    <a:lumMod val="50000"/>
                  </a:schemeClr>
                </a:solidFill>
              </a:rPr>
              <a:t>вопросам</a:t>
            </a:r>
          </a:p>
        </p:txBody>
      </p:sp>
    </p:spTree>
    <p:extLst>
      <p:ext uri="{BB962C8B-B14F-4D97-AF65-F5344CB8AC3E}">
        <p14:creationId xmlns:p14="http://schemas.microsoft.com/office/powerpoint/2010/main" val="269888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58776" y="269705"/>
            <a:ext cx="4033837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2200">
                <a:latin typeface="+mj-lt"/>
              </a:rPr>
              <a:t>Ответьте на </a:t>
            </a:r>
            <a:r>
              <a:rPr lang="ru-RU" sz="2200" smtClean="0">
                <a:latin typeface="+mj-lt"/>
              </a:rPr>
              <a:t>вопрос</a:t>
            </a:r>
            <a:r>
              <a:rPr lang="ru-RU" sz="2200">
                <a:latin typeface="+mj-lt"/>
              </a:rPr>
              <a:t>ы</a:t>
            </a:r>
          </a:p>
        </p:txBody>
      </p:sp>
      <p:sp>
        <p:nvSpPr>
          <p:cNvPr id="26" name="Скругленный прямоугольник 25">
            <a:hlinkClick r:id="" action="ppaction://noaction"/>
          </p:cNvPr>
          <p:cNvSpPr/>
          <p:nvPr/>
        </p:nvSpPr>
        <p:spPr>
          <a:xfrm>
            <a:off x="358777" y="1557770"/>
            <a:ext cx="2700338" cy="715089"/>
          </a:xfrm>
          <a:prstGeom prst="roundRect">
            <a:avLst/>
          </a:prstGeom>
          <a:noFill/>
          <a:ln w="19050">
            <a:solidFill>
              <a:srgbClr val="FFC10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36000" bIns="0" rtlCol="0" anchor="ctr">
            <a:noAutofit/>
          </a:bodyPr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Большой </a:t>
            </a:r>
            <a:r>
              <a:rPr lang="ru-RU" sz="1400" dirty="0">
                <a:solidFill>
                  <a:schemeClr val="tx1"/>
                </a:solidFill>
              </a:rPr>
              <a:t>крест 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</a:rPr>
              <a:t>австрийского ордена 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</a:rPr>
              <a:t>Марии </a:t>
            </a:r>
            <a:r>
              <a:rPr lang="ru-RU" sz="1400" dirty="0" err="1" smtClean="0">
                <a:solidFill>
                  <a:schemeClr val="tx1"/>
                </a:solidFill>
              </a:rPr>
              <a:t>Терезии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7" name="Скругленный прямоугольник 26">
            <a:hlinkClick r:id="" action="ppaction://noaction"/>
          </p:cNvPr>
          <p:cNvSpPr/>
          <p:nvPr/>
        </p:nvSpPr>
        <p:spPr>
          <a:xfrm>
            <a:off x="358777" y="2457267"/>
            <a:ext cx="2700338" cy="715089"/>
          </a:xfrm>
          <a:prstGeom prst="roundRect">
            <a:avLst/>
          </a:prstGeom>
          <a:noFill/>
          <a:ln w="19050">
            <a:solidFill>
              <a:srgbClr val="FFC10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36000" bIns="0" rtlCol="0" anchor="ctr">
            <a:noAutofit/>
          </a:bodyPr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Большой крест сардинского ордена Святых Маврикия 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</a:rPr>
              <a:t>и Лазаря </a:t>
            </a:r>
            <a:endParaRPr lang="ru-RU" sz="1400" dirty="0" smtClean="0">
              <a:solidFill>
                <a:schemeClr val="tx1"/>
              </a:solidFill>
            </a:endParaRPr>
          </a:p>
        </p:txBody>
      </p:sp>
      <p:sp>
        <p:nvSpPr>
          <p:cNvPr id="28" name="Скругленный прямоугольник 27">
            <a:hlinkClick r:id="" action="ppaction://noaction"/>
          </p:cNvPr>
          <p:cNvSpPr/>
          <p:nvPr/>
        </p:nvSpPr>
        <p:spPr>
          <a:xfrm>
            <a:off x="366829" y="3373047"/>
            <a:ext cx="2700338" cy="71508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36000" bIns="0" rtlCol="0" anchor="ctr">
            <a:noAutofit/>
          </a:bodyPr>
          <a:lstStyle/>
          <a:p>
            <a:pPr algn="ctr"/>
            <a:r>
              <a:rPr lang="ru-RU" sz="1400" smtClean="0">
                <a:solidFill>
                  <a:schemeClr val="tx1"/>
                </a:solidFill>
              </a:rPr>
              <a:t>За Итальянский поход</a:t>
            </a:r>
            <a:endParaRPr lang="ru-RU" sz="1400">
              <a:solidFill>
                <a:schemeClr val="tx1"/>
              </a:solidFill>
            </a:endParaRPr>
          </a:p>
        </p:txBody>
      </p:sp>
      <p:sp>
        <p:nvSpPr>
          <p:cNvPr id="29" name="Скругленный прямоугольник 28">
            <a:hlinkClick r:id="" action="ppaction://noaction"/>
          </p:cNvPr>
          <p:cNvSpPr/>
          <p:nvPr/>
        </p:nvSpPr>
        <p:spPr>
          <a:xfrm>
            <a:off x="3384550" y="1557770"/>
            <a:ext cx="2700338" cy="715089"/>
          </a:xfrm>
          <a:prstGeom prst="roundRect">
            <a:avLst/>
          </a:prstGeom>
          <a:noFill/>
          <a:ln w="19050">
            <a:solidFill>
              <a:srgbClr val="FFC10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36000" bIns="0" rtlCol="0" anchor="ctr">
            <a:noAutofit/>
          </a:bodyPr>
          <a:lstStyle/>
          <a:p>
            <a:pPr algn="ctr"/>
            <a:r>
              <a:rPr lang="ru-RU" sz="1400" smtClean="0">
                <a:solidFill>
                  <a:schemeClr val="tx1"/>
                </a:solidFill>
              </a:rPr>
              <a:t>За Швейцарский поход</a:t>
            </a:r>
            <a:endParaRPr lang="ru-RU" sz="1400">
              <a:solidFill>
                <a:schemeClr val="tx1"/>
              </a:solidFill>
            </a:endParaRPr>
          </a:p>
        </p:txBody>
      </p:sp>
      <p:sp>
        <p:nvSpPr>
          <p:cNvPr id="30" name="Скругленный прямоугольник 29">
            <a:hlinkClick r:id="" action="ppaction://noaction"/>
          </p:cNvPr>
          <p:cNvSpPr/>
          <p:nvPr/>
        </p:nvSpPr>
        <p:spPr>
          <a:xfrm>
            <a:off x="3384550" y="2457267"/>
            <a:ext cx="2700338" cy="71508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36000" bIns="0" rtlCol="0" anchor="ctr">
            <a:noAutofit/>
          </a:bodyPr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Война Второй коалиции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40" name="Скругленный прямоугольник 39">
            <a:hlinkClick r:id="" action="ppaction://noaction"/>
          </p:cNvPr>
          <p:cNvSpPr/>
          <p:nvPr/>
        </p:nvSpPr>
        <p:spPr>
          <a:xfrm>
            <a:off x="3401219" y="3356764"/>
            <a:ext cx="2700338" cy="715089"/>
          </a:xfrm>
          <a:prstGeom prst="roundRect">
            <a:avLst/>
          </a:prstGeom>
          <a:noFill/>
          <a:ln w="19050">
            <a:solidFill>
              <a:srgbClr val="FFC10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36000" bIns="0" rtlCol="0" anchor="ctr">
            <a:noAutofit/>
          </a:bodyPr>
          <a:lstStyle/>
          <a:p>
            <a:pPr algn="ctr"/>
            <a:r>
              <a:rPr lang="ru-RU" sz="1400" smtClean="0">
                <a:solidFill>
                  <a:schemeClr val="tx1"/>
                </a:solidFill>
              </a:rPr>
              <a:t>Война Третьей коалиции</a:t>
            </a:r>
            <a:endParaRPr lang="ru-RU" sz="1400">
              <a:solidFill>
                <a:schemeClr val="tx1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358775" y="721213"/>
            <a:ext cx="8426448" cy="430887"/>
            <a:chOff x="358775" y="871176"/>
            <a:chExt cx="8426448" cy="430887"/>
          </a:xfrm>
        </p:grpSpPr>
        <p:sp>
          <p:nvSpPr>
            <p:cNvPr id="18" name="Прямоугольник 17"/>
            <p:cNvSpPr/>
            <p:nvPr/>
          </p:nvSpPr>
          <p:spPr>
            <a:xfrm flipH="1">
              <a:off x="358775" y="871176"/>
              <a:ext cx="1905031" cy="430887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anchor="t" anchorCtr="0">
              <a:spAutoFit/>
            </a:bodyPr>
            <a:lstStyle/>
            <a:p>
              <a:r>
                <a:rPr lang="ru-RU" sz="1400" dirty="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1. Как называется награда?</a:t>
              </a:r>
            </a:p>
          </p:txBody>
        </p:sp>
        <p:sp>
          <p:nvSpPr>
            <p:cNvPr id="31" name="Прямоугольник 30"/>
            <p:cNvSpPr/>
            <p:nvPr/>
          </p:nvSpPr>
          <p:spPr>
            <a:xfrm flipH="1">
              <a:off x="2642316" y="871176"/>
              <a:ext cx="2163732" cy="430887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anchor="t" anchorCtr="0">
              <a:spAutoFit/>
            </a:bodyPr>
            <a:lstStyle/>
            <a:p>
              <a:r>
                <a:rPr lang="ru-RU" sz="1400" dirty="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2. За какие заслуги </a:t>
              </a:r>
              <a:br>
                <a:rPr lang="ru-RU" sz="1400" dirty="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</a:br>
              <a:r>
                <a:rPr lang="ru-RU" sz="1400" dirty="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она была получена?</a:t>
              </a:r>
            </a:p>
          </p:txBody>
        </p:sp>
        <p:sp>
          <p:nvSpPr>
            <p:cNvPr id="32" name="Прямоугольник 31"/>
            <p:cNvSpPr/>
            <p:nvPr/>
          </p:nvSpPr>
          <p:spPr>
            <a:xfrm flipH="1">
              <a:off x="5184558" y="871176"/>
              <a:ext cx="3600665" cy="430887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anchor="t" anchorCtr="0">
              <a:spAutoFit/>
            </a:bodyPr>
            <a:lstStyle/>
            <a:p>
              <a:r>
                <a:rPr lang="ru-RU" sz="1400" dirty="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3. </a:t>
              </a:r>
              <a:r>
                <a:rPr lang="ru-RU" sz="1400" dirty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В ходе какой военной </a:t>
              </a:r>
              <a:r>
                <a:rPr lang="ru-RU" sz="1400" dirty="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кампании </a:t>
              </a:r>
              <a:br>
                <a:rPr lang="ru-RU" sz="1400" dirty="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</a:br>
              <a:r>
                <a:rPr lang="ru-RU" sz="1400" dirty="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она </a:t>
              </a:r>
              <a:r>
                <a:rPr lang="ru-RU" sz="1400" dirty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была получена?</a:t>
              </a:r>
            </a:p>
          </p:txBody>
        </p:sp>
      </p:grpSp>
      <p:cxnSp>
        <p:nvCxnSpPr>
          <p:cNvPr id="8" name="Прямая соединительная линия 7"/>
          <p:cNvCxnSpPr/>
          <p:nvPr/>
        </p:nvCxnSpPr>
        <p:spPr>
          <a:xfrm>
            <a:off x="358775" y="1312416"/>
            <a:ext cx="8426448" cy="0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Рисунок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043" y="1384986"/>
            <a:ext cx="1908020" cy="3511105"/>
          </a:xfrm>
          <a:prstGeom prst="rect">
            <a:avLst/>
          </a:prstGeom>
        </p:spPr>
      </p:pic>
      <p:sp>
        <p:nvSpPr>
          <p:cNvPr id="19" name="Скругленный прямоугольник 18">
            <a:hlinkClick r:id="rId6" action="ppaction://hlinksldjump"/>
          </p:cNvPr>
          <p:cNvSpPr/>
          <p:nvPr/>
        </p:nvSpPr>
        <p:spPr>
          <a:xfrm>
            <a:off x="358775" y="4361858"/>
            <a:ext cx="2146300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smtClean="0">
                <a:solidFill>
                  <a:schemeClr val="tx2">
                    <a:lumMod val="50000"/>
                  </a:schemeClr>
                </a:solidFill>
              </a:rPr>
              <a:t>Вернуться к </a:t>
            </a:r>
            <a:r>
              <a:rPr lang="ru-RU" sz="1200">
                <a:solidFill>
                  <a:schemeClr val="tx2">
                    <a:lumMod val="50000"/>
                  </a:schemeClr>
                </a:solidFill>
              </a:rPr>
              <a:t>вопросам</a:t>
            </a:r>
          </a:p>
        </p:txBody>
      </p:sp>
    </p:spTree>
    <p:extLst>
      <p:ext uri="{BB962C8B-B14F-4D97-AF65-F5344CB8AC3E}">
        <p14:creationId xmlns:p14="http://schemas.microsoft.com/office/powerpoint/2010/main" val="15397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497B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6DCE5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497B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6DCE5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497B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6DCE5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4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58776" y="269705"/>
            <a:ext cx="4033837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2200">
                <a:latin typeface="+mj-lt"/>
              </a:rPr>
              <a:t>Ответьте на </a:t>
            </a:r>
            <a:r>
              <a:rPr lang="ru-RU" sz="2200" smtClean="0">
                <a:latin typeface="+mj-lt"/>
              </a:rPr>
              <a:t>вопрос</a:t>
            </a:r>
            <a:r>
              <a:rPr lang="ru-RU" sz="2200">
                <a:latin typeface="+mj-lt"/>
              </a:rPr>
              <a:t>ы</a:t>
            </a:r>
          </a:p>
        </p:txBody>
      </p:sp>
      <p:sp>
        <p:nvSpPr>
          <p:cNvPr id="26" name="Скругленный прямоугольник 25">
            <a:hlinkClick r:id="" action="ppaction://noaction"/>
          </p:cNvPr>
          <p:cNvSpPr/>
          <p:nvPr/>
        </p:nvSpPr>
        <p:spPr>
          <a:xfrm>
            <a:off x="358777" y="1557770"/>
            <a:ext cx="2700338" cy="715089"/>
          </a:xfrm>
          <a:prstGeom prst="roundRect">
            <a:avLst/>
          </a:prstGeom>
          <a:noFill/>
          <a:ln w="19050">
            <a:solidFill>
              <a:srgbClr val="FFC10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36000" bIns="0" rtlCol="0" anchor="ctr">
            <a:noAutofit/>
          </a:bodyPr>
          <a:lstStyle/>
          <a:p>
            <a:pPr algn="ctr"/>
            <a:r>
              <a:rPr lang="ru-RU" sz="1400" smtClean="0">
                <a:solidFill>
                  <a:schemeClr val="tx1"/>
                </a:solidFill>
              </a:rPr>
              <a:t>Баварский </a:t>
            </a:r>
            <a:r>
              <a:rPr lang="ru-RU" sz="1400">
                <a:solidFill>
                  <a:schemeClr val="tx1"/>
                </a:solidFill>
              </a:rPr>
              <a:t>орден</a:t>
            </a:r>
          </a:p>
          <a:p>
            <a:pPr algn="ctr"/>
            <a:r>
              <a:rPr lang="ru-RU" sz="1400">
                <a:solidFill>
                  <a:schemeClr val="tx1"/>
                </a:solidFill>
              </a:rPr>
              <a:t>Святого </a:t>
            </a:r>
            <a:r>
              <a:rPr lang="ru-RU" sz="1400" err="1">
                <a:solidFill>
                  <a:schemeClr val="tx1"/>
                </a:solidFill>
              </a:rPr>
              <a:t>Губерта</a:t>
            </a:r>
            <a:endParaRPr lang="ru-RU" sz="1400">
              <a:solidFill>
                <a:schemeClr val="tx1"/>
              </a:solidFill>
            </a:endParaRPr>
          </a:p>
        </p:txBody>
      </p:sp>
      <p:sp>
        <p:nvSpPr>
          <p:cNvPr id="27" name="Скругленный прямоугольник 26">
            <a:hlinkClick r:id="" action="ppaction://noaction"/>
          </p:cNvPr>
          <p:cNvSpPr/>
          <p:nvPr/>
        </p:nvSpPr>
        <p:spPr>
          <a:xfrm>
            <a:off x="358777" y="2457267"/>
            <a:ext cx="2700338" cy="715089"/>
          </a:xfrm>
          <a:prstGeom prst="roundRect">
            <a:avLst/>
          </a:prstGeom>
          <a:noFill/>
          <a:ln w="19050">
            <a:solidFill>
              <a:srgbClr val="FFC10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36000" bIns="0" rtlCol="0" anchor="ctr">
            <a:noAutofit/>
          </a:bodyPr>
          <a:lstStyle/>
          <a:p>
            <a:pPr algn="ctr"/>
            <a:r>
              <a:rPr lang="ru-RU" sz="1400">
                <a:solidFill>
                  <a:schemeClr val="tx1"/>
                </a:solidFill>
              </a:rPr>
              <a:t>Австрийский орден </a:t>
            </a:r>
          </a:p>
          <a:p>
            <a:pPr algn="ctr"/>
            <a:r>
              <a:rPr lang="ru-RU" sz="1400">
                <a:solidFill>
                  <a:schemeClr val="tx1"/>
                </a:solidFill>
              </a:rPr>
              <a:t>Золотого льва</a:t>
            </a:r>
          </a:p>
        </p:txBody>
      </p:sp>
      <p:sp>
        <p:nvSpPr>
          <p:cNvPr id="28" name="Скругленный прямоугольник 27">
            <a:hlinkClick r:id="" action="ppaction://noaction"/>
          </p:cNvPr>
          <p:cNvSpPr/>
          <p:nvPr/>
        </p:nvSpPr>
        <p:spPr>
          <a:xfrm>
            <a:off x="366829" y="3373047"/>
            <a:ext cx="2700338" cy="71508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36000" bIns="0" rtlCol="0" anchor="ctr">
            <a:noAutofit/>
          </a:bodyPr>
          <a:lstStyle/>
          <a:p>
            <a:pPr algn="ctr"/>
            <a:r>
              <a:rPr lang="ru-RU" sz="1400" smtClean="0">
                <a:solidFill>
                  <a:schemeClr val="tx1"/>
                </a:solidFill>
              </a:rPr>
              <a:t>За Итальянский поход</a:t>
            </a:r>
            <a:endParaRPr lang="ru-RU" sz="1400">
              <a:solidFill>
                <a:schemeClr val="tx1"/>
              </a:solidFill>
            </a:endParaRPr>
          </a:p>
        </p:txBody>
      </p:sp>
      <p:sp>
        <p:nvSpPr>
          <p:cNvPr id="29" name="Скругленный прямоугольник 28">
            <a:hlinkClick r:id="" action="ppaction://noaction"/>
          </p:cNvPr>
          <p:cNvSpPr/>
          <p:nvPr/>
        </p:nvSpPr>
        <p:spPr>
          <a:xfrm>
            <a:off x="3384550" y="1557770"/>
            <a:ext cx="2700338" cy="715089"/>
          </a:xfrm>
          <a:prstGeom prst="roundRect">
            <a:avLst/>
          </a:prstGeom>
          <a:noFill/>
          <a:ln w="19050">
            <a:solidFill>
              <a:srgbClr val="FFC10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36000" bIns="0" rtlCol="0" anchor="ctr">
            <a:noAutofit/>
          </a:bodyPr>
          <a:lstStyle/>
          <a:p>
            <a:pPr algn="ctr"/>
            <a:r>
              <a:rPr lang="ru-RU" sz="1400" smtClean="0">
                <a:solidFill>
                  <a:schemeClr val="tx1"/>
                </a:solidFill>
              </a:rPr>
              <a:t>За Швейцарский поход</a:t>
            </a:r>
            <a:endParaRPr lang="ru-RU" sz="1400">
              <a:solidFill>
                <a:schemeClr val="tx1"/>
              </a:solidFill>
            </a:endParaRPr>
          </a:p>
        </p:txBody>
      </p:sp>
      <p:sp>
        <p:nvSpPr>
          <p:cNvPr id="30" name="Скругленный прямоугольник 29">
            <a:hlinkClick r:id="" action="ppaction://noaction"/>
          </p:cNvPr>
          <p:cNvSpPr/>
          <p:nvPr/>
        </p:nvSpPr>
        <p:spPr>
          <a:xfrm>
            <a:off x="3384550" y="2457267"/>
            <a:ext cx="2700338" cy="71508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36000" bIns="0" rtlCol="0" anchor="ctr">
            <a:noAutofit/>
          </a:bodyPr>
          <a:lstStyle/>
          <a:p>
            <a:pPr algn="ctr"/>
            <a:r>
              <a:rPr lang="ru-RU" sz="1400" smtClean="0">
                <a:solidFill>
                  <a:schemeClr val="tx1"/>
                </a:solidFill>
              </a:rPr>
              <a:t>Война Второй коалиции</a:t>
            </a:r>
            <a:endParaRPr lang="ru-RU" sz="1400">
              <a:solidFill>
                <a:schemeClr val="tx1"/>
              </a:solidFill>
            </a:endParaRPr>
          </a:p>
        </p:txBody>
      </p:sp>
      <p:sp>
        <p:nvSpPr>
          <p:cNvPr id="40" name="Скругленный прямоугольник 39">
            <a:hlinkClick r:id="" action="ppaction://noaction"/>
          </p:cNvPr>
          <p:cNvSpPr/>
          <p:nvPr/>
        </p:nvSpPr>
        <p:spPr>
          <a:xfrm>
            <a:off x="3401219" y="3356764"/>
            <a:ext cx="2700338" cy="715089"/>
          </a:xfrm>
          <a:prstGeom prst="roundRect">
            <a:avLst/>
          </a:prstGeom>
          <a:noFill/>
          <a:ln w="19050">
            <a:solidFill>
              <a:srgbClr val="FFC10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36000" bIns="0" rtlCol="0" anchor="ctr">
            <a:noAutofit/>
          </a:bodyPr>
          <a:lstStyle/>
          <a:p>
            <a:pPr algn="ctr"/>
            <a:r>
              <a:rPr lang="ru-RU" sz="1400" smtClean="0">
                <a:solidFill>
                  <a:schemeClr val="tx1"/>
                </a:solidFill>
              </a:rPr>
              <a:t>Война Третьей коалиции</a:t>
            </a:r>
            <a:endParaRPr lang="ru-RU" sz="1400">
              <a:solidFill>
                <a:schemeClr val="tx1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358775" y="721213"/>
            <a:ext cx="8426448" cy="430887"/>
            <a:chOff x="358775" y="871176"/>
            <a:chExt cx="8426448" cy="430887"/>
          </a:xfrm>
        </p:grpSpPr>
        <p:sp>
          <p:nvSpPr>
            <p:cNvPr id="18" name="Прямоугольник 17"/>
            <p:cNvSpPr/>
            <p:nvPr/>
          </p:nvSpPr>
          <p:spPr>
            <a:xfrm flipH="1">
              <a:off x="358775" y="871176"/>
              <a:ext cx="1905031" cy="430887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anchor="t" anchorCtr="0">
              <a:spAutoFit/>
            </a:bodyPr>
            <a:lstStyle/>
            <a:p>
              <a:r>
                <a:rPr lang="ru-RU" sz="140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1. Как называется награда?</a:t>
              </a:r>
            </a:p>
          </p:txBody>
        </p:sp>
        <p:sp>
          <p:nvSpPr>
            <p:cNvPr id="31" name="Прямоугольник 30"/>
            <p:cNvSpPr/>
            <p:nvPr/>
          </p:nvSpPr>
          <p:spPr>
            <a:xfrm flipH="1">
              <a:off x="2642316" y="871176"/>
              <a:ext cx="2163732" cy="430887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anchor="t" anchorCtr="0">
              <a:spAutoFit/>
            </a:bodyPr>
            <a:lstStyle/>
            <a:p>
              <a:r>
                <a:rPr lang="ru-RU" sz="140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2. За какие заслуги </a:t>
              </a:r>
              <a:br>
                <a:rPr lang="ru-RU" sz="140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</a:br>
              <a:r>
                <a:rPr lang="ru-RU" sz="140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она была получена?</a:t>
              </a:r>
            </a:p>
          </p:txBody>
        </p:sp>
        <p:sp>
          <p:nvSpPr>
            <p:cNvPr id="32" name="Прямоугольник 31"/>
            <p:cNvSpPr/>
            <p:nvPr/>
          </p:nvSpPr>
          <p:spPr>
            <a:xfrm flipH="1">
              <a:off x="5184558" y="871176"/>
              <a:ext cx="3600665" cy="430887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anchor="t" anchorCtr="0">
              <a:spAutoFit/>
            </a:bodyPr>
            <a:lstStyle/>
            <a:p>
              <a:r>
                <a:rPr lang="ru-RU" sz="140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3. </a:t>
              </a:r>
              <a:r>
                <a:rPr lang="ru-RU" sz="140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В ходе какой военной </a:t>
              </a:r>
              <a:r>
                <a:rPr lang="ru-RU" sz="140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кампании </a:t>
              </a:r>
              <a:br>
                <a:rPr lang="ru-RU" sz="140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</a:br>
              <a:r>
                <a:rPr lang="ru-RU" sz="140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она </a:t>
              </a:r>
              <a:r>
                <a:rPr lang="ru-RU" sz="140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была получена?</a:t>
              </a:r>
            </a:p>
          </p:txBody>
        </p:sp>
      </p:grpSp>
      <p:cxnSp>
        <p:nvCxnSpPr>
          <p:cNvPr id="8" name="Прямая соединительная линия 7"/>
          <p:cNvCxnSpPr/>
          <p:nvPr/>
        </p:nvCxnSpPr>
        <p:spPr>
          <a:xfrm>
            <a:off x="358775" y="1312416"/>
            <a:ext cx="8426448" cy="0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Скругленный прямоугольник 18">
            <a:hlinkClick r:id="rId5" action="ppaction://hlinksldjump"/>
          </p:cNvPr>
          <p:cNvSpPr/>
          <p:nvPr/>
        </p:nvSpPr>
        <p:spPr>
          <a:xfrm>
            <a:off x="358775" y="4361858"/>
            <a:ext cx="2146300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smtClean="0">
                <a:solidFill>
                  <a:schemeClr val="tx2">
                    <a:lumMod val="50000"/>
                  </a:schemeClr>
                </a:solidFill>
              </a:rPr>
              <a:t>Вернуться к </a:t>
            </a:r>
            <a:r>
              <a:rPr lang="ru-RU" sz="1200">
                <a:solidFill>
                  <a:schemeClr val="tx2">
                    <a:lumMod val="50000"/>
                  </a:schemeClr>
                </a:solidFill>
              </a:rPr>
              <a:t>вопросам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292" y="2075487"/>
            <a:ext cx="2975634" cy="2231726"/>
          </a:xfrm>
          <a:prstGeom prst="rect">
            <a:avLst/>
          </a:prstGeom>
        </p:spPr>
      </p:pic>
      <p:sp>
        <p:nvSpPr>
          <p:cNvPr id="20" name="Скругленный прямоугольник 19">
            <a:hlinkClick r:id="rId7" action="ppaction://hlinksldjump"/>
          </p:cNvPr>
          <p:cNvSpPr/>
          <p:nvPr/>
        </p:nvSpPr>
        <p:spPr>
          <a:xfrm>
            <a:off x="3412794" y="4361857"/>
            <a:ext cx="2109217" cy="405405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Историческая </a:t>
            </a:r>
            <a:r>
              <a:rPr lang="ru-RU" sz="1200" smtClean="0">
                <a:solidFill>
                  <a:schemeClr val="tx1"/>
                </a:solidFill>
              </a:rPr>
              <a:t>справка</a:t>
            </a:r>
            <a:endParaRPr lang="ru-RU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80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497B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6DCE5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497B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6DCE5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497B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6DCE5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4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58775" y="383478"/>
            <a:ext cx="586432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2200" smtClean="0">
                <a:solidFill>
                  <a:srgbClr val="FFC000"/>
                </a:solidFill>
                <a:latin typeface="+mj-lt"/>
              </a:rPr>
              <a:t>Историческая справка</a:t>
            </a:r>
            <a:endParaRPr lang="ru-RU" sz="220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39" name="Скругленный прямоугольник 38">
            <a:hlinkClick r:id="rId6" action="ppaction://hlinksldjump"/>
          </p:cNvPr>
          <p:cNvSpPr/>
          <p:nvPr/>
        </p:nvSpPr>
        <p:spPr>
          <a:xfrm>
            <a:off x="358775" y="4361858"/>
            <a:ext cx="2146300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smtClean="0">
                <a:solidFill>
                  <a:schemeClr val="tx2">
                    <a:lumMod val="50000"/>
                  </a:schemeClr>
                </a:solidFill>
              </a:rPr>
              <a:t>Вернуться к </a:t>
            </a:r>
            <a:r>
              <a:rPr lang="ru-RU" sz="1200">
                <a:solidFill>
                  <a:schemeClr val="tx2">
                    <a:lumMod val="50000"/>
                  </a:schemeClr>
                </a:solidFill>
              </a:rPr>
              <a:t>вопросам</a:t>
            </a:r>
          </a:p>
        </p:txBody>
      </p:sp>
      <p:sp>
        <p:nvSpPr>
          <p:cNvPr id="7" name="Прямоугольник 6"/>
          <p:cNvSpPr/>
          <p:nvPr/>
        </p:nvSpPr>
        <p:spPr>
          <a:xfrm flipH="1">
            <a:off x="358775" y="1048257"/>
            <a:ext cx="8426450" cy="3046988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ru-RU" sz="1800" smtClean="0">
                <a:solidFill>
                  <a:schemeClr val="bg1"/>
                </a:solidFill>
                <a:latin typeface="+mj-lt"/>
              </a:rPr>
              <a:t>Орден </a:t>
            </a:r>
            <a:r>
              <a:rPr lang="ru-RU" sz="1800">
                <a:solidFill>
                  <a:schemeClr val="bg1"/>
                </a:solidFill>
                <a:latin typeface="+mj-lt"/>
              </a:rPr>
              <a:t>Марии </a:t>
            </a:r>
            <a:r>
              <a:rPr lang="ru-RU" sz="1800" err="1" smtClean="0">
                <a:solidFill>
                  <a:schemeClr val="bg1"/>
                </a:solidFill>
                <a:latin typeface="+mj-lt"/>
              </a:rPr>
              <a:t>Терезии</a:t>
            </a:r>
            <a:r>
              <a:rPr lang="ru-RU" sz="1800" smtClean="0">
                <a:solidFill>
                  <a:schemeClr val="bg1"/>
                </a:solidFill>
                <a:latin typeface="+mj-lt"/>
              </a:rPr>
              <a:t> – это </a:t>
            </a:r>
            <a:r>
              <a:rPr lang="ru-RU" sz="1800">
                <a:solidFill>
                  <a:schemeClr val="bg1"/>
                </a:solidFill>
                <a:latin typeface="+mj-lt"/>
              </a:rPr>
              <a:t>высший австрийский </a:t>
            </a:r>
            <a:r>
              <a:rPr lang="ru-RU" sz="1800" smtClean="0">
                <a:solidFill>
                  <a:schemeClr val="bg1"/>
                </a:solidFill>
                <a:latin typeface="+mj-lt"/>
              </a:rPr>
              <a:t>военный орден. </a:t>
            </a:r>
          </a:p>
          <a:p>
            <a:r>
              <a:rPr lang="ru-RU" sz="1800">
                <a:solidFill>
                  <a:schemeClr val="bg1"/>
                </a:solidFill>
                <a:latin typeface="+mj-lt"/>
              </a:rPr>
              <a:t>Орден Святого </a:t>
            </a:r>
            <a:r>
              <a:rPr lang="ru-RU" sz="1800" err="1">
                <a:solidFill>
                  <a:schemeClr val="bg1"/>
                </a:solidFill>
                <a:latin typeface="+mj-lt"/>
              </a:rPr>
              <a:t>Губерта</a:t>
            </a:r>
            <a:r>
              <a:rPr lang="ru-RU" sz="1800">
                <a:solidFill>
                  <a:schemeClr val="bg1"/>
                </a:solidFill>
                <a:latin typeface="+mj-lt"/>
              </a:rPr>
              <a:t> – один из старейших орденов Европы и высшая баварская награда.</a:t>
            </a:r>
          </a:p>
          <a:p>
            <a:endParaRPr lang="ru-RU" sz="1800">
              <a:solidFill>
                <a:schemeClr val="bg1"/>
              </a:solidFill>
              <a:latin typeface="+mj-lt"/>
            </a:endParaRPr>
          </a:p>
          <a:p>
            <a:r>
              <a:rPr lang="ru-RU" sz="1800" smtClean="0">
                <a:solidFill>
                  <a:schemeClr val="bg1"/>
                </a:solidFill>
                <a:latin typeface="+mj-lt"/>
              </a:rPr>
              <a:t>Этими иностранными орденами Суворов </a:t>
            </a:r>
            <a:r>
              <a:rPr lang="ru-RU" sz="1800">
                <a:solidFill>
                  <a:schemeClr val="bg1"/>
                </a:solidFill>
                <a:latin typeface="+mj-lt"/>
              </a:rPr>
              <a:t>был </a:t>
            </a:r>
            <a:r>
              <a:rPr lang="ru-RU" sz="1800" smtClean="0">
                <a:solidFill>
                  <a:schemeClr val="bg1"/>
                </a:solidFill>
                <a:latin typeface="+mj-lt"/>
              </a:rPr>
              <a:t>награждён за </a:t>
            </a:r>
            <a:r>
              <a:rPr lang="ru-RU" sz="1800">
                <a:solidFill>
                  <a:schemeClr val="bg1"/>
                </a:solidFill>
                <a:latin typeface="+mj-lt"/>
              </a:rPr>
              <a:t>героический Швейцарский </a:t>
            </a:r>
            <a:r>
              <a:rPr lang="ru-RU" sz="1800" smtClean="0">
                <a:solidFill>
                  <a:schemeClr val="bg1"/>
                </a:solidFill>
                <a:latin typeface="+mj-lt"/>
              </a:rPr>
              <a:t>поход в </a:t>
            </a:r>
            <a:r>
              <a:rPr lang="ru-RU" sz="1800">
                <a:solidFill>
                  <a:schemeClr val="bg1"/>
                </a:solidFill>
                <a:latin typeface="+mj-lt"/>
              </a:rPr>
              <a:t>ходе войны Второй </a:t>
            </a:r>
            <a:r>
              <a:rPr lang="ru-RU" sz="1800" smtClean="0">
                <a:solidFill>
                  <a:schemeClr val="bg1"/>
                </a:solidFill>
                <a:latin typeface="+mj-lt"/>
              </a:rPr>
              <a:t>коалиции.</a:t>
            </a:r>
          </a:p>
          <a:p>
            <a:r>
              <a:rPr lang="ru-RU" sz="1800">
                <a:solidFill>
                  <a:schemeClr val="bg1"/>
                </a:solidFill>
                <a:latin typeface="+mj-lt"/>
              </a:rPr>
              <a:t/>
            </a:r>
            <a:br>
              <a:rPr lang="ru-RU" sz="1800">
                <a:solidFill>
                  <a:schemeClr val="bg1"/>
                </a:solidFill>
                <a:latin typeface="+mj-lt"/>
              </a:rPr>
            </a:br>
            <a:r>
              <a:rPr lang="ru-RU" sz="1800" smtClean="0">
                <a:solidFill>
                  <a:schemeClr val="bg1"/>
                </a:solidFill>
                <a:latin typeface="+mj-lt"/>
              </a:rPr>
              <a:t>За Швейцарский поход, во время которого был совершён сложнейший переход через Альпы, Александр Васильевич Суворов был удостоен </a:t>
            </a:r>
            <a:r>
              <a:rPr lang="ru-RU" sz="1800">
                <a:solidFill>
                  <a:schemeClr val="bg1"/>
                </a:solidFill>
                <a:latin typeface="+mj-lt"/>
              </a:rPr>
              <a:t>высшего воинского звания — Генералиссимус российских сухопутных и морских </a:t>
            </a:r>
            <a:r>
              <a:rPr lang="ru-RU" sz="1800" smtClean="0">
                <a:solidFill>
                  <a:schemeClr val="bg1"/>
                </a:solidFill>
                <a:latin typeface="+mj-lt"/>
              </a:rPr>
              <a:t>сил</a:t>
            </a:r>
            <a:r>
              <a:rPr lang="ru-RU" sz="1800">
                <a:solidFill>
                  <a:schemeClr val="bg1"/>
                </a:solidFill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8228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Рисунок 7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pic>
        <p:nvPicPr>
          <p:cNvPr id="2" name="Рисунок 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650" y="480494"/>
            <a:ext cx="1335140" cy="1335140"/>
          </a:xfrm>
          <a:prstGeom prst="rect">
            <a:avLst/>
          </a:prstGeom>
        </p:spPr>
      </p:pic>
      <p:pic>
        <p:nvPicPr>
          <p:cNvPr id="4" name="Рисунок 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12765" y="480494"/>
            <a:ext cx="1329043" cy="1335140"/>
          </a:xfrm>
          <a:prstGeom prst="rect">
            <a:avLst/>
          </a:prstGeom>
        </p:spPr>
      </p:pic>
      <p:pic>
        <p:nvPicPr>
          <p:cNvPr id="6" name="Рисунок 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05786" y="480494"/>
            <a:ext cx="1335140" cy="1335140"/>
          </a:xfrm>
          <a:prstGeom prst="rect">
            <a:avLst/>
          </a:prstGeom>
        </p:spPr>
      </p:pic>
      <p:pic>
        <p:nvPicPr>
          <p:cNvPr id="7" name="Рисунок 6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04904" y="480494"/>
            <a:ext cx="1335140" cy="1335140"/>
          </a:xfrm>
          <a:prstGeom prst="rect">
            <a:avLst/>
          </a:prstGeom>
        </p:spPr>
      </p:pic>
      <p:pic>
        <p:nvPicPr>
          <p:cNvPr id="8" name="Рисунок 7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04022" y="480494"/>
            <a:ext cx="1329043" cy="1335140"/>
          </a:xfrm>
          <a:prstGeom prst="rect">
            <a:avLst/>
          </a:prstGeom>
        </p:spPr>
      </p:pic>
      <p:pic>
        <p:nvPicPr>
          <p:cNvPr id="9" name="Рисунок 8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8086" y="480494"/>
            <a:ext cx="1335140" cy="1335140"/>
          </a:xfrm>
          <a:prstGeom prst="rect">
            <a:avLst/>
          </a:prstGeom>
        </p:spPr>
      </p:pic>
      <p:pic>
        <p:nvPicPr>
          <p:cNvPr id="10" name="Рисунок 9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01275" y="1989350"/>
            <a:ext cx="1335140" cy="1335140"/>
          </a:xfrm>
          <a:prstGeom prst="rect">
            <a:avLst/>
          </a:prstGeom>
        </p:spPr>
      </p:pic>
      <p:pic>
        <p:nvPicPr>
          <p:cNvPr id="11" name="Рисунок 10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14386" y="1989350"/>
            <a:ext cx="1329043" cy="1335140"/>
          </a:xfrm>
          <a:prstGeom prst="rect">
            <a:avLst/>
          </a:prstGeom>
        </p:spPr>
      </p:pic>
      <p:pic>
        <p:nvPicPr>
          <p:cNvPr id="12" name="Рисунок 11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205786" y="1989350"/>
            <a:ext cx="1335140" cy="1335140"/>
          </a:xfrm>
          <a:prstGeom prst="rect">
            <a:avLst/>
          </a:prstGeom>
        </p:spPr>
      </p:pic>
      <p:pic>
        <p:nvPicPr>
          <p:cNvPr id="13" name="Рисунок 12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604904" y="1989350"/>
            <a:ext cx="1335140" cy="1335140"/>
          </a:xfrm>
          <a:prstGeom prst="rect">
            <a:avLst/>
          </a:prstGeom>
        </p:spPr>
      </p:pic>
      <p:pic>
        <p:nvPicPr>
          <p:cNvPr id="14" name="Рисунок 13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998763" y="1989350"/>
            <a:ext cx="1329043" cy="1335140"/>
          </a:xfrm>
          <a:prstGeom prst="rect">
            <a:avLst/>
          </a:prstGeom>
        </p:spPr>
      </p:pic>
      <p:pic>
        <p:nvPicPr>
          <p:cNvPr id="15" name="Рисунок 14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398086" y="1989350"/>
            <a:ext cx="1335140" cy="1335140"/>
          </a:xfrm>
          <a:prstGeom prst="rect">
            <a:avLst/>
          </a:prstGeom>
        </p:spPr>
      </p:pic>
      <p:pic>
        <p:nvPicPr>
          <p:cNvPr id="16" name="Рисунок 15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812765" y="3406611"/>
            <a:ext cx="1335140" cy="1329043"/>
          </a:xfrm>
          <a:prstGeom prst="rect">
            <a:avLst/>
          </a:prstGeom>
        </p:spPr>
      </p:pic>
      <p:pic>
        <p:nvPicPr>
          <p:cNvPr id="17" name="Рисунок 16">
            <a:hlinkClick r:id="rId32" action="ppaction://hlinksldjump"/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3205786" y="3406611"/>
            <a:ext cx="1335140" cy="1329043"/>
          </a:xfrm>
          <a:prstGeom prst="rect">
            <a:avLst/>
          </a:prstGeom>
        </p:spPr>
      </p:pic>
      <p:pic>
        <p:nvPicPr>
          <p:cNvPr id="18" name="Рисунок 17">
            <a:hlinkClick r:id="rId34" action="ppaction://hlinksldjump"/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4598807" y="3406611"/>
            <a:ext cx="1329043" cy="1329043"/>
          </a:xfrm>
          <a:prstGeom prst="rect">
            <a:avLst/>
          </a:prstGeom>
        </p:spPr>
      </p:pic>
      <p:pic>
        <p:nvPicPr>
          <p:cNvPr id="19" name="Рисунок 18">
            <a:hlinkClick r:id="rId36" action="ppaction://hlinksldjump"/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5998763" y="3406610"/>
            <a:ext cx="1335140" cy="1329043"/>
          </a:xfrm>
          <a:prstGeom prst="rect">
            <a:avLst/>
          </a:prstGeom>
        </p:spPr>
      </p:pic>
      <p:sp>
        <p:nvSpPr>
          <p:cNvPr id="72" name="Скругленный прямоугольник 71">
            <a:hlinkClick r:id="" action="ppaction://hlinkshowjump?jump=endshow"/>
          </p:cNvPr>
          <p:cNvSpPr/>
          <p:nvPr/>
        </p:nvSpPr>
        <p:spPr>
          <a:xfrm>
            <a:off x="7404816" y="4363877"/>
            <a:ext cx="1386924" cy="405405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endParaRPr lang="ru-RU" sz="1200">
              <a:solidFill>
                <a:schemeClr val="tx1"/>
              </a:solidFill>
            </a:endParaRPr>
          </a:p>
        </p:txBody>
      </p:sp>
      <p:sp>
        <p:nvSpPr>
          <p:cNvPr id="20" name="TextBox 19">
            <a:hlinkClick r:id="" action="ppaction://hlinkshowjump?jump=endshow"/>
          </p:cNvPr>
          <p:cNvSpPr txBox="1"/>
          <p:nvPr/>
        </p:nvSpPr>
        <p:spPr>
          <a:xfrm>
            <a:off x="7404816" y="4428079"/>
            <a:ext cx="13998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/>
              <a:t>Завершить игру</a:t>
            </a:r>
          </a:p>
        </p:txBody>
      </p:sp>
    </p:spTree>
    <p:extLst>
      <p:ext uri="{BB962C8B-B14F-4D97-AF65-F5344CB8AC3E}">
        <p14:creationId xmlns:p14="http://schemas.microsoft.com/office/powerpoint/2010/main" val="240983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58776" y="269705"/>
            <a:ext cx="4033837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2200">
                <a:latin typeface="+mj-lt"/>
              </a:rPr>
              <a:t>Ответьте на </a:t>
            </a:r>
            <a:r>
              <a:rPr lang="ru-RU" sz="2200" smtClean="0">
                <a:latin typeface="+mj-lt"/>
              </a:rPr>
              <a:t>вопрос</a:t>
            </a:r>
            <a:r>
              <a:rPr lang="ru-RU" sz="2200">
                <a:latin typeface="+mj-lt"/>
              </a:rPr>
              <a:t>ы</a:t>
            </a:r>
          </a:p>
        </p:txBody>
      </p:sp>
      <p:sp>
        <p:nvSpPr>
          <p:cNvPr id="26" name="Скругленный прямоугольник 25">
            <a:hlinkClick r:id="" action="ppaction://noaction"/>
          </p:cNvPr>
          <p:cNvSpPr/>
          <p:nvPr/>
        </p:nvSpPr>
        <p:spPr>
          <a:xfrm>
            <a:off x="358777" y="1557770"/>
            <a:ext cx="2700338" cy="715089"/>
          </a:xfrm>
          <a:prstGeom prst="roundRect">
            <a:avLst/>
          </a:prstGeom>
          <a:noFill/>
          <a:ln w="19050">
            <a:solidFill>
              <a:srgbClr val="FFC10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36000" bIns="0" rtlCol="0" anchor="ctr">
            <a:noAutofit/>
          </a:bodyPr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Орден Святого апостола Андрея Первозванного</a:t>
            </a:r>
          </a:p>
        </p:txBody>
      </p:sp>
      <p:sp>
        <p:nvSpPr>
          <p:cNvPr id="27" name="Скругленный прямоугольник 26">
            <a:hlinkClick r:id="" action="ppaction://noaction"/>
          </p:cNvPr>
          <p:cNvSpPr/>
          <p:nvPr/>
        </p:nvSpPr>
        <p:spPr>
          <a:xfrm>
            <a:off x="358777" y="2457267"/>
            <a:ext cx="2700338" cy="715089"/>
          </a:xfrm>
          <a:prstGeom prst="roundRect">
            <a:avLst/>
          </a:prstGeom>
          <a:noFill/>
          <a:ln w="19050">
            <a:solidFill>
              <a:srgbClr val="FFC10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36000" bIns="0" rtlCol="0" anchor="ctr">
            <a:noAutofit/>
          </a:bodyPr>
          <a:lstStyle/>
          <a:p>
            <a:pPr algn="ctr"/>
            <a:endParaRPr lang="ru-RU" sz="1400" dirty="0" smtClean="0">
              <a:solidFill>
                <a:schemeClr val="tx1"/>
              </a:solidFill>
            </a:endParaRPr>
          </a:p>
          <a:p>
            <a:pPr algn="ctr"/>
            <a:r>
              <a:rPr lang="ru-RU" sz="1400" dirty="0">
                <a:solidFill>
                  <a:schemeClr val="tx1"/>
                </a:solidFill>
              </a:rPr>
              <a:t> Орден Святого Георгия </a:t>
            </a:r>
          </a:p>
          <a:p>
            <a:pPr algn="ctr"/>
            <a:endParaRPr lang="ru-RU" sz="1400" dirty="0" smtClean="0">
              <a:solidFill>
                <a:schemeClr val="tx1"/>
              </a:solidFill>
            </a:endParaRPr>
          </a:p>
        </p:txBody>
      </p:sp>
      <p:sp>
        <p:nvSpPr>
          <p:cNvPr id="28" name="Скругленный прямоугольник 27">
            <a:hlinkClick r:id="" action="ppaction://noaction"/>
          </p:cNvPr>
          <p:cNvSpPr/>
          <p:nvPr/>
        </p:nvSpPr>
        <p:spPr>
          <a:xfrm>
            <a:off x="366829" y="3373047"/>
            <a:ext cx="2700338" cy="71508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36000" bIns="0" rtlCol="0" anchor="ctr">
            <a:noAutofit/>
          </a:bodyPr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За оборону крепости </a:t>
            </a:r>
            <a:r>
              <a:rPr lang="ru-RU" sz="1400" dirty="0" err="1">
                <a:solidFill>
                  <a:schemeClr val="tx1"/>
                </a:solidFill>
              </a:rPr>
              <a:t>Кинбурн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9" name="Скругленный прямоугольник 28">
            <a:hlinkClick r:id="" action="ppaction://noaction"/>
          </p:cNvPr>
          <p:cNvSpPr/>
          <p:nvPr/>
        </p:nvSpPr>
        <p:spPr>
          <a:xfrm>
            <a:off x="3384550" y="1557770"/>
            <a:ext cx="2700338" cy="715089"/>
          </a:xfrm>
          <a:prstGeom prst="roundRect">
            <a:avLst/>
          </a:prstGeom>
          <a:noFill/>
          <a:ln w="19050">
            <a:solidFill>
              <a:srgbClr val="FFC10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36000" bIns="0" rtlCol="0" anchor="ctr">
            <a:noAutofit/>
          </a:bodyPr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За взятие Праги 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</a:rPr>
              <a:t>(предместья Варшавы)</a:t>
            </a:r>
          </a:p>
        </p:txBody>
      </p:sp>
      <p:sp>
        <p:nvSpPr>
          <p:cNvPr id="30" name="Скругленный прямоугольник 29">
            <a:hlinkClick r:id="" action="ppaction://noaction"/>
          </p:cNvPr>
          <p:cNvSpPr/>
          <p:nvPr/>
        </p:nvSpPr>
        <p:spPr>
          <a:xfrm>
            <a:off x="3384550" y="2457267"/>
            <a:ext cx="2700338" cy="71508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36000" bIns="0" rtlCol="0" anchor="ctr">
            <a:noAutofit/>
          </a:bodyPr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Русско-турецкая война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</a:rPr>
              <a:t>1787–1791 годов</a:t>
            </a:r>
          </a:p>
        </p:txBody>
      </p:sp>
      <p:sp>
        <p:nvSpPr>
          <p:cNvPr id="40" name="Скругленный прямоугольник 39">
            <a:hlinkClick r:id="" action="ppaction://noaction"/>
          </p:cNvPr>
          <p:cNvSpPr/>
          <p:nvPr/>
        </p:nvSpPr>
        <p:spPr>
          <a:xfrm>
            <a:off x="3401219" y="3356764"/>
            <a:ext cx="2700338" cy="715089"/>
          </a:xfrm>
          <a:prstGeom prst="roundRect">
            <a:avLst/>
          </a:prstGeom>
          <a:noFill/>
          <a:ln w="19050">
            <a:solidFill>
              <a:srgbClr val="FFC10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36000" bIns="0" rtlCol="0" anchor="ctr">
            <a:noAutofit/>
          </a:bodyPr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Военные действия в Польше 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</a:rPr>
              <a:t>в 1794–1795 годах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358775" y="721213"/>
            <a:ext cx="8426448" cy="430887"/>
            <a:chOff x="358775" y="871176"/>
            <a:chExt cx="8426448" cy="430887"/>
          </a:xfrm>
        </p:grpSpPr>
        <p:sp>
          <p:nvSpPr>
            <p:cNvPr id="18" name="Прямоугольник 17"/>
            <p:cNvSpPr/>
            <p:nvPr/>
          </p:nvSpPr>
          <p:spPr>
            <a:xfrm flipH="1">
              <a:off x="358775" y="871176"/>
              <a:ext cx="1905031" cy="430887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anchor="t" anchorCtr="0">
              <a:spAutoFit/>
            </a:bodyPr>
            <a:lstStyle/>
            <a:p>
              <a:r>
                <a:rPr lang="ru-RU" sz="1400" dirty="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1. Как называется награда?</a:t>
              </a:r>
            </a:p>
          </p:txBody>
        </p:sp>
        <p:sp>
          <p:nvSpPr>
            <p:cNvPr id="31" name="Прямоугольник 30"/>
            <p:cNvSpPr/>
            <p:nvPr/>
          </p:nvSpPr>
          <p:spPr>
            <a:xfrm flipH="1">
              <a:off x="2642316" y="871176"/>
              <a:ext cx="2163732" cy="430887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anchor="t" anchorCtr="0">
              <a:spAutoFit/>
            </a:bodyPr>
            <a:lstStyle/>
            <a:p>
              <a:r>
                <a:rPr lang="ru-RU" sz="1400" dirty="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2. За какие заслуги </a:t>
              </a:r>
              <a:br>
                <a:rPr lang="ru-RU" sz="1400" dirty="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</a:br>
              <a:r>
                <a:rPr lang="ru-RU" sz="1400" dirty="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она была получена?</a:t>
              </a:r>
            </a:p>
          </p:txBody>
        </p:sp>
        <p:sp>
          <p:nvSpPr>
            <p:cNvPr id="32" name="Прямоугольник 31"/>
            <p:cNvSpPr/>
            <p:nvPr/>
          </p:nvSpPr>
          <p:spPr>
            <a:xfrm flipH="1">
              <a:off x="5184558" y="871176"/>
              <a:ext cx="3600665" cy="430887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anchor="t" anchorCtr="0">
              <a:spAutoFit/>
            </a:bodyPr>
            <a:lstStyle/>
            <a:p>
              <a:r>
                <a:rPr lang="ru-RU" sz="1400" dirty="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3. </a:t>
              </a:r>
              <a:r>
                <a:rPr lang="ru-RU" sz="1400" dirty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В ходе какой военной </a:t>
              </a:r>
              <a:r>
                <a:rPr lang="ru-RU" sz="1400" dirty="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кампании </a:t>
              </a:r>
              <a:br>
                <a:rPr lang="ru-RU" sz="1400" dirty="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</a:br>
              <a:r>
                <a:rPr lang="ru-RU" sz="1400" dirty="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она </a:t>
              </a:r>
              <a:r>
                <a:rPr lang="ru-RU" sz="1400" dirty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была получена?</a:t>
              </a:r>
            </a:p>
          </p:txBody>
        </p:sp>
      </p:grpSp>
      <p:cxnSp>
        <p:nvCxnSpPr>
          <p:cNvPr id="8" name="Прямая соединительная линия 7"/>
          <p:cNvCxnSpPr/>
          <p:nvPr/>
        </p:nvCxnSpPr>
        <p:spPr>
          <a:xfrm>
            <a:off x="358775" y="1312416"/>
            <a:ext cx="8426448" cy="0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96"/>
          <a:stretch/>
        </p:blipFill>
        <p:spPr>
          <a:xfrm>
            <a:off x="6871387" y="1557771"/>
            <a:ext cx="1614327" cy="3225776"/>
          </a:xfrm>
          <a:prstGeom prst="roundRect">
            <a:avLst>
              <a:gd name="adj" fmla="val 7016"/>
            </a:avLst>
          </a:prstGeom>
        </p:spPr>
      </p:pic>
      <p:sp>
        <p:nvSpPr>
          <p:cNvPr id="20" name="Скругленный прямоугольник 19">
            <a:hlinkClick r:id="rId6" action="ppaction://hlinksldjump"/>
          </p:cNvPr>
          <p:cNvSpPr/>
          <p:nvPr/>
        </p:nvSpPr>
        <p:spPr>
          <a:xfrm>
            <a:off x="358775" y="4361858"/>
            <a:ext cx="2146300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smtClean="0">
                <a:solidFill>
                  <a:schemeClr val="tx2">
                    <a:lumMod val="50000"/>
                  </a:schemeClr>
                </a:solidFill>
              </a:rPr>
              <a:t>Вернуться к </a:t>
            </a:r>
            <a:r>
              <a:rPr lang="ru-RU" sz="1200">
                <a:solidFill>
                  <a:schemeClr val="tx2">
                    <a:lumMod val="50000"/>
                  </a:schemeClr>
                </a:solidFill>
              </a:rPr>
              <a:t>вопросам</a:t>
            </a:r>
          </a:p>
        </p:txBody>
      </p:sp>
    </p:spTree>
    <p:extLst>
      <p:ext uri="{BB962C8B-B14F-4D97-AF65-F5344CB8AC3E}">
        <p14:creationId xmlns:p14="http://schemas.microsoft.com/office/powerpoint/2010/main" val="90890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497B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6DCE5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497B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6DCE5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497B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6DCE5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4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58776" y="269705"/>
            <a:ext cx="4033837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2200">
                <a:latin typeface="+mj-lt"/>
              </a:rPr>
              <a:t>Ответьте на </a:t>
            </a:r>
            <a:r>
              <a:rPr lang="ru-RU" sz="2200" smtClean="0">
                <a:latin typeface="+mj-lt"/>
              </a:rPr>
              <a:t>вопрос</a:t>
            </a:r>
            <a:r>
              <a:rPr lang="ru-RU" sz="2200">
                <a:latin typeface="+mj-lt"/>
              </a:rPr>
              <a:t>ы</a:t>
            </a:r>
          </a:p>
        </p:txBody>
      </p:sp>
      <p:sp>
        <p:nvSpPr>
          <p:cNvPr id="26" name="Скругленный прямоугольник 25">
            <a:hlinkClick r:id="" action="ppaction://noaction"/>
          </p:cNvPr>
          <p:cNvSpPr/>
          <p:nvPr/>
        </p:nvSpPr>
        <p:spPr>
          <a:xfrm>
            <a:off x="358777" y="1557770"/>
            <a:ext cx="2700338" cy="715089"/>
          </a:xfrm>
          <a:prstGeom prst="roundRect">
            <a:avLst/>
          </a:prstGeom>
          <a:noFill/>
          <a:ln w="19050">
            <a:solidFill>
              <a:srgbClr val="FFC10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36000" bIns="0" rtlCol="0" anchor="ctr">
            <a:noAutofit/>
          </a:bodyPr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Орден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Святого Александра Невского с бриллиантами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7" name="Скругленный прямоугольник 26">
            <a:hlinkClick r:id="" action="ppaction://noaction"/>
          </p:cNvPr>
          <p:cNvSpPr/>
          <p:nvPr/>
        </p:nvSpPr>
        <p:spPr>
          <a:xfrm>
            <a:off x="358777" y="2457267"/>
            <a:ext cx="2700338" cy="715089"/>
          </a:xfrm>
          <a:prstGeom prst="roundRect">
            <a:avLst/>
          </a:prstGeom>
          <a:noFill/>
          <a:ln w="19050">
            <a:solidFill>
              <a:srgbClr val="FFC10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36000" bIns="0" rtlCol="0" anchor="ctr">
            <a:noAutofit/>
          </a:bodyPr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За </a:t>
            </a:r>
            <a:r>
              <a:rPr lang="ru-RU" sz="1400" dirty="0">
                <a:solidFill>
                  <a:schemeClr val="tx1"/>
                </a:solidFill>
              </a:rPr>
              <a:t>победы при </a:t>
            </a:r>
            <a:r>
              <a:rPr lang="ru-RU" sz="1400" dirty="0" err="1">
                <a:solidFill>
                  <a:schemeClr val="tx1"/>
                </a:solidFill>
              </a:rPr>
              <a:t>Кобрине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  <a:endParaRPr lang="ru-RU" sz="1400" dirty="0" smtClean="0">
              <a:solidFill>
                <a:schemeClr val="tx1"/>
              </a:solidFill>
            </a:endParaRPr>
          </a:p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и Бресте</a:t>
            </a:r>
          </a:p>
        </p:txBody>
      </p:sp>
      <p:sp>
        <p:nvSpPr>
          <p:cNvPr id="28" name="Скругленный прямоугольник 27">
            <a:hlinkClick r:id="" action="ppaction://noaction"/>
          </p:cNvPr>
          <p:cNvSpPr/>
          <p:nvPr/>
        </p:nvSpPr>
        <p:spPr>
          <a:xfrm>
            <a:off x="366829" y="3373047"/>
            <a:ext cx="2700338" cy="71508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36000" bIns="0" rtlCol="0" anchor="ctr">
            <a:noAutofit/>
          </a:bodyPr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Военные действия в Польше 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</a:rPr>
              <a:t>в 1794–1795 годах</a:t>
            </a:r>
          </a:p>
        </p:txBody>
      </p:sp>
      <p:sp>
        <p:nvSpPr>
          <p:cNvPr id="29" name="Скругленный прямоугольник 28">
            <a:hlinkClick r:id="" action="ppaction://noaction"/>
          </p:cNvPr>
          <p:cNvSpPr/>
          <p:nvPr/>
        </p:nvSpPr>
        <p:spPr>
          <a:xfrm>
            <a:off x="3384550" y="1557770"/>
            <a:ext cx="2700338" cy="715089"/>
          </a:xfrm>
          <a:prstGeom prst="roundRect">
            <a:avLst/>
          </a:prstGeom>
          <a:noFill/>
          <a:ln w="19050">
            <a:solidFill>
              <a:srgbClr val="FFC10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36000" bIns="0" rtlCol="0" anchor="ctr">
            <a:noAutofit/>
          </a:bodyPr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За победу при </a:t>
            </a:r>
            <a:r>
              <a:rPr lang="ru-RU" sz="1400" dirty="0" err="1">
                <a:solidFill>
                  <a:schemeClr val="tx1"/>
                </a:solidFill>
              </a:rPr>
              <a:t>Фокшанах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0" name="Скругленный прямоугольник 29">
            <a:hlinkClick r:id="" action="ppaction://noaction"/>
          </p:cNvPr>
          <p:cNvSpPr/>
          <p:nvPr/>
        </p:nvSpPr>
        <p:spPr>
          <a:xfrm>
            <a:off x="3384550" y="2457267"/>
            <a:ext cx="2700338" cy="71508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36000" bIns="0" rtlCol="0" anchor="ctr">
            <a:noAutofit/>
          </a:bodyPr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Бриллиантовые знаки к ордену Андрея Первозванного</a:t>
            </a:r>
          </a:p>
        </p:txBody>
      </p:sp>
      <p:sp>
        <p:nvSpPr>
          <p:cNvPr id="40" name="Скругленный прямоугольник 39">
            <a:hlinkClick r:id="" action="ppaction://noaction"/>
          </p:cNvPr>
          <p:cNvSpPr/>
          <p:nvPr/>
        </p:nvSpPr>
        <p:spPr>
          <a:xfrm>
            <a:off x="3401219" y="3356764"/>
            <a:ext cx="2700338" cy="715089"/>
          </a:xfrm>
          <a:prstGeom prst="roundRect">
            <a:avLst/>
          </a:prstGeom>
          <a:noFill/>
          <a:ln w="19050">
            <a:solidFill>
              <a:srgbClr val="FFC10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36000" bIns="0" rtlCol="0" anchor="ctr">
            <a:noAutofit/>
          </a:bodyPr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Русско-турецкая война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</a:rPr>
              <a:t>1787–1791 годов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358775" y="721213"/>
            <a:ext cx="8426448" cy="430887"/>
            <a:chOff x="358775" y="871176"/>
            <a:chExt cx="8426448" cy="430887"/>
          </a:xfrm>
        </p:grpSpPr>
        <p:sp>
          <p:nvSpPr>
            <p:cNvPr id="18" name="Прямоугольник 17"/>
            <p:cNvSpPr/>
            <p:nvPr/>
          </p:nvSpPr>
          <p:spPr>
            <a:xfrm flipH="1">
              <a:off x="358775" y="871176"/>
              <a:ext cx="1905031" cy="430887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anchor="t" anchorCtr="0">
              <a:spAutoFit/>
            </a:bodyPr>
            <a:lstStyle/>
            <a:p>
              <a:r>
                <a:rPr lang="ru-RU" sz="140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1. Как называется награда?</a:t>
              </a:r>
            </a:p>
          </p:txBody>
        </p:sp>
        <p:sp>
          <p:nvSpPr>
            <p:cNvPr id="31" name="Прямоугольник 30"/>
            <p:cNvSpPr/>
            <p:nvPr/>
          </p:nvSpPr>
          <p:spPr>
            <a:xfrm flipH="1">
              <a:off x="2642316" y="871176"/>
              <a:ext cx="2163732" cy="430887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anchor="t" anchorCtr="0">
              <a:spAutoFit/>
            </a:bodyPr>
            <a:lstStyle/>
            <a:p>
              <a:r>
                <a:rPr lang="ru-RU" sz="140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2. За какие заслуги </a:t>
              </a:r>
              <a:br>
                <a:rPr lang="ru-RU" sz="140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</a:br>
              <a:r>
                <a:rPr lang="ru-RU" sz="140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она была получена?</a:t>
              </a:r>
            </a:p>
          </p:txBody>
        </p:sp>
        <p:sp>
          <p:nvSpPr>
            <p:cNvPr id="32" name="Прямоугольник 31"/>
            <p:cNvSpPr/>
            <p:nvPr/>
          </p:nvSpPr>
          <p:spPr>
            <a:xfrm flipH="1">
              <a:off x="5184558" y="871176"/>
              <a:ext cx="3600665" cy="430887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anchor="t" anchorCtr="0">
              <a:spAutoFit/>
            </a:bodyPr>
            <a:lstStyle/>
            <a:p>
              <a:r>
                <a:rPr lang="ru-RU" sz="140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3. </a:t>
              </a:r>
              <a:r>
                <a:rPr lang="ru-RU" sz="140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В ходе какой военной </a:t>
              </a:r>
              <a:r>
                <a:rPr lang="ru-RU" sz="140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кампании </a:t>
              </a:r>
              <a:br>
                <a:rPr lang="ru-RU" sz="140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</a:br>
              <a:r>
                <a:rPr lang="ru-RU" sz="140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она </a:t>
              </a:r>
              <a:r>
                <a:rPr lang="ru-RU" sz="140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была получена?</a:t>
              </a:r>
            </a:p>
          </p:txBody>
        </p:sp>
      </p:grpSp>
      <p:cxnSp>
        <p:nvCxnSpPr>
          <p:cNvPr id="8" name="Прямая соединительная линия 7"/>
          <p:cNvCxnSpPr/>
          <p:nvPr/>
        </p:nvCxnSpPr>
        <p:spPr>
          <a:xfrm>
            <a:off x="358775" y="1312416"/>
            <a:ext cx="8426448" cy="0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4"/>
          <a:stretch/>
        </p:blipFill>
        <p:spPr>
          <a:xfrm>
            <a:off x="6768573" y="1472733"/>
            <a:ext cx="1649350" cy="3530279"/>
          </a:xfrm>
          <a:prstGeom prst="rect">
            <a:avLst/>
          </a:prstGeom>
        </p:spPr>
      </p:pic>
      <p:sp>
        <p:nvSpPr>
          <p:cNvPr id="36" name="Скругленный прямоугольник 35">
            <a:hlinkClick r:id="rId6" action="ppaction://hlinksldjump"/>
          </p:cNvPr>
          <p:cNvSpPr/>
          <p:nvPr/>
        </p:nvSpPr>
        <p:spPr>
          <a:xfrm>
            <a:off x="3409704" y="4368982"/>
            <a:ext cx="2109217" cy="405405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Историческая </a:t>
            </a:r>
            <a:r>
              <a:rPr lang="ru-RU" sz="1200" smtClean="0">
                <a:solidFill>
                  <a:schemeClr val="tx1"/>
                </a:solidFill>
              </a:rPr>
              <a:t>справка</a:t>
            </a:r>
            <a:endParaRPr lang="ru-RU" sz="1200">
              <a:solidFill>
                <a:schemeClr val="tx1"/>
              </a:solidFill>
            </a:endParaRPr>
          </a:p>
        </p:txBody>
      </p:sp>
      <p:sp>
        <p:nvSpPr>
          <p:cNvPr id="20" name="Скругленный прямоугольник 19">
            <a:hlinkClick r:id="rId7" action="ppaction://hlinksldjump"/>
          </p:cNvPr>
          <p:cNvSpPr/>
          <p:nvPr/>
        </p:nvSpPr>
        <p:spPr>
          <a:xfrm>
            <a:off x="358775" y="4361858"/>
            <a:ext cx="2146300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smtClean="0">
                <a:solidFill>
                  <a:schemeClr val="tx2">
                    <a:lumMod val="50000"/>
                  </a:schemeClr>
                </a:solidFill>
              </a:rPr>
              <a:t>Вернуться к </a:t>
            </a:r>
            <a:r>
              <a:rPr lang="ru-RU" sz="1200">
                <a:solidFill>
                  <a:schemeClr val="tx2">
                    <a:lumMod val="50000"/>
                  </a:schemeClr>
                </a:solidFill>
              </a:rPr>
              <a:t>вопросам</a:t>
            </a:r>
          </a:p>
        </p:txBody>
      </p:sp>
    </p:spTree>
    <p:extLst>
      <p:ext uri="{BB962C8B-B14F-4D97-AF65-F5344CB8AC3E}">
        <p14:creationId xmlns:p14="http://schemas.microsoft.com/office/powerpoint/2010/main" val="285630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497B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6DCE5"/>
                                      </p:to>
                                    </p:animClr>
                                    <p:set>
                                      <p:cBhvr>
                                        <p:cTn id="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497B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6DCE5"/>
                                      </p:to>
                                    </p:animClr>
                                    <p:set>
                                      <p:cBhvr>
                                        <p:cTn id="1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497B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6DCE5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58775" y="383478"/>
            <a:ext cx="586432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2200" smtClean="0">
                <a:solidFill>
                  <a:srgbClr val="FFC000"/>
                </a:solidFill>
                <a:latin typeface="+mj-lt"/>
              </a:rPr>
              <a:t>Историческая справка</a:t>
            </a:r>
            <a:endParaRPr lang="ru-RU" sz="220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 flipH="1">
            <a:off x="358775" y="722032"/>
            <a:ext cx="8426450" cy="360098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+mj-lt"/>
              </a:rPr>
              <a:t>Императорский орден Святого апостола Андрея Первозванного — первый по времени учреждения российский орден, а также высшая награда Российской империи до 1917 года. В середине XVIII века появилась практика награждения орденом великих князей по факту их рождения. Отсюда и пошёл обычай перевязывать младенцев мужского пола лентой голубого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цвета. </a:t>
            </a:r>
            <a:endParaRPr lang="ru-RU" sz="1800" dirty="0">
              <a:solidFill>
                <a:schemeClr val="bg1"/>
              </a:solidFill>
              <a:latin typeface="+mj-lt"/>
            </a:endParaRPr>
          </a:p>
          <a:p>
            <a:endParaRPr lang="ru-RU" sz="1800" dirty="0">
              <a:solidFill>
                <a:schemeClr val="bg1"/>
              </a:solidFill>
              <a:latin typeface="+mj-lt"/>
            </a:endParaRPr>
          </a:p>
          <a:p>
            <a:r>
              <a:rPr lang="ru-RU" sz="1800" dirty="0">
                <a:solidFill>
                  <a:schemeClr val="bg1"/>
                </a:solidFill>
                <a:latin typeface="+mj-lt"/>
              </a:rPr>
              <a:t>Но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всё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же большинство кавалеров ордена Святого апостола Андрея Первозванного награждены им за собственные заслуги и вполне обоснованно. В их числе и А. В. Суворов,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награждённый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им за оборону крепости </a:t>
            </a:r>
            <a:r>
              <a:rPr lang="ru-RU" sz="1800" dirty="0" err="1">
                <a:solidFill>
                  <a:schemeClr val="bg1"/>
                </a:solidFill>
                <a:latin typeface="+mj-lt"/>
              </a:rPr>
              <a:t>Кинбурн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 (1787 год), а также бриллиантовыми знаками ордена за победу при </a:t>
            </a:r>
            <a:r>
              <a:rPr lang="ru-RU" sz="1800" dirty="0" err="1">
                <a:solidFill>
                  <a:schemeClr val="bg1"/>
                </a:solidFill>
                <a:latin typeface="+mj-lt"/>
              </a:rPr>
              <a:t>Фокшанах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 (1789 год)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в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ходе Русско-турецкой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войны</a:t>
            </a:r>
          </a:p>
          <a:p>
            <a:r>
              <a:rPr lang="ru-RU" sz="1800" dirty="0" smtClean="0">
                <a:solidFill>
                  <a:schemeClr val="bg1"/>
                </a:solidFill>
                <a:latin typeface="+mj-lt"/>
              </a:rPr>
              <a:t>1787–1791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годов. </a:t>
            </a:r>
          </a:p>
        </p:txBody>
      </p:sp>
      <p:sp>
        <p:nvSpPr>
          <p:cNvPr id="8" name="Скругленный прямоугольник 7">
            <a:hlinkClick r:id="rId6" action="ppaction://hlinksldjump"/>
          </p:cNvPr>
          <p:cNvSpPr/>
          <p:nvPr/>
        </p:nvSpPr>
        <p:spPr>
          <a:xfrm>
            <a:off x="358775" y="4361858"/>
            <a:ext cx="2146300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smtClean="0">
                <a:solidFill>
                  <a:schemeClr val="tx2">
                    <a:lumMod val="50000"/>
                  </a:schemeClr>
                </a:solidFill>
              </a:rPr>
              <a:t>Вернуться к </a:t>
            </a:r>
            <a:r>
              <a:rPr lang="ru-RU" sz="1200">
                <a:solidFill>
                  <a:schemeClr val="tx2">
                    <a:lumMod val="50000"/>
                  </a:schemeClr>
                </a:solidFill>
              </a:rPr>
              <a:t>вопросам</a:t>
            </a:r>
          </a:p>
        </p:txBody>
      </p:sp>
    </p:spTree>
    <p:extLst>
      <p:ext uri="{BB962C8B-B14F-4D97-AF65-F5344CB8AC3E}">
        <p14:creationId xmlns:p14="http://schemas.microsoft.com/office/powerpoint/2010/main" val="243862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58776" y="269705"/>
            <a:ext cx="4033837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2200">
                <a:latin typeface="+mj-lt"/>
              </a:rPr>
              <a:t>Ответьте на </a:t>
            </a:r>
            <a:r>
              <a:rPr lang="ru-RU" sz="2200" smtClean="0">
                <a:latin typeface="+mj-lt"/>
              </a:rPr>
              <a:t>вопрос</a:t>
            </a:r>
            <a:r>
              <a:rPr lang="ru-RU" sz="2200">
                <a:latin typeface="+mj-lt"/>
              </a:rPr>
              <a:t>ы</a:t>
            </a:r>
          </a:p>
        </p:txBody>
      </p:sp>
      <p:sp>
        <p:nvSpPr>
          <p:cNvPr id="26" name="Скругленный прямоугольник 25">
            <a:hlinkClick r:id="" action="ppaction://noaction"/>
          </p:cNvPr>
          <p:cNvSpPr/>
          <p:nvPr/>
        </p:nvSpPr>
        <p:spPr>
          <a:xfrm>
            <a:off x="358777" y="1557770"/>
            <a:ext cx="2700338" cy="715089"/>
          </a:xfrm>
          <a:prstGeom prst="roundRect">
            <a:avLst/>
          </a:prstGeom>
          <a:noFill/>
          <a:ln w="19050">
            <a:solidFill>
              <a:srgbClr val="FFC10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36000" bIns="0" rtlCol="0" anchor="ctr">
            <a:noAutofit/>
          </a:bodyPr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Орден Святого Георгия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I </a:t>
            </a:r>
            <a:r>
              <a:rPr lang="ru-RU" sz="1400" dirty="0" smtClean="0">
                <a:solidFill>
                  <a:schemeClr val="tx1"/>
                </a:solidFill>
              </a:rPr>
              <a:t>степени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7" name="Скругленный прямоугольник 26">
            <a:hlinkClick r:id="" action="ppaction://noaction"/>
          </p:cNvPr>
          <p:cNvSpPr/>
          <p:nvPr/>
        </p:nvSpPr>
        <p:spPr>
          <a:xfrm>
            <a:off x="358777" y="2457267"/>
            <a:ext cx="2700338" cy="715089"/>
          </a:xfrm>
          <a:prstGeom prst="roundRect">
            <a:avLst/>
          </a:prstGeom>
          <a:noFill/>
          <a:ln w="19050">
            <a:solidFill>
              <a:srgbClr val="FFC10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36000" bIns="0" rtlCol="0" anchor="ctr">
            <a:noAutofit/>
          </a:bodyPr>
          <a:lstStyle/>
          <a:p>
            <a:pPr algn="ctr"/>
            <a:endParaRPr lang="ru-RU" sz="1400" dirty="0" smtClean="0">
              <a:solidFill>
                <a:schemeClr val="tx1"/>
              </a:solidFill>
            </a:endParaRPr>
          </a:p>
          <a:p>
            <a:pPr algn="ctr"/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dirty="0" smtClean="0">
                <a:solidFill>
                  <a:schemeClr val="tx1"/>
                </a:solidFill>
              </a:rPr>
              <a:t>Орден </a:t>
            </a:r>
            <a:r>
              <a:rPr lang="ru-RU" sz="1400" dirty="0">
                <a:solidFill>
                  <a:schemeClr val="tx1"/>
                </a:solidFill>
              </a:rPr>
              <a:t>Белого орла</a:t>
            </a:r>
          </a:p>
          <a:p>
            <a:pPr algn="ctr"/>
            <a:endParaRPr lang="ru-RU" sz="1400" dirty="0" smtClean="0">
              <a:solidFill>
                <a:schemeClr val="tx1"/>
              </a:solidFill>
            </a:endParaRPr>
          </a:p>
        </p:txBody>
      </p:sp>
      <p:sp>
        <p:nvSpPr>
          <p:cNvPr id="28" name="Скругленный прямоугольник 27">
            <a:hlinkClick r:id="" action="ppaction://noaction"/>
          </p:cNvPr>
          <p:cNvSpPr/>
          <p:nvPr/>
        </p:nvSpPr>
        <p:spPr>
          <a:xfrm>
            <a:off x="366829" y="3373047"/>
            <a:ext cx="2700338" cy="71508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36000" bIns="0" rtlCol="0" anchor="ctr">
            <a:noAutofit/>
          </a:bodyPr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За победу при </a:t>
            </a:r>
            <a:r>
              <a:rPr lang="ru-RU" sz="1400" dirty="0" err="1">
                <a:solidFill>
                  <a:schemeClr val="tx1"/>
                </a:solidFill>
              </a:rPr>
              <a:t>Рымнике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9" name="Скругленный прямоугольник 28">
            <a:hlinkClick r:id="" action="ppaction://noaction"/>
          </p:cNvPr>
          <p:cNvSpPr/>
          <p:nvPr/>
        </p:nvSpPr>
        <p:spPr>
          <a:xfrm>
            <a:off x="3384550" y="1557770"/>
            <a:ext cx="2700338" cy="715089"/>
          </a:xfrm>
          <a:prstGeom prst="roundRect">
            <a:avLst/>
          </a:prstGeom>
          <a:noFill/>
          <a:ln w="19050">
            <a:solidFill>
              <a:srgbClr val="FFC10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36000" bIns="0" rtlCol="0" anchor="ctr">
            <a:noAutofit/>
          </a:bodyPr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За Швейцарский поход</a:t>
            </a:r>
          </a:p>
        </p:txBody>
      </p:sp>
      <p:sp>
        <p:nvSpPr>
          <p:cNvPr id="30" name="Скругленный прямоугольник 29">
            <a:hlinkClick r:id="" action="ppaction://noaction"/>
          </p:cNvPr>
          <p:cNvSpPr/>
          <p:nvPr/>
        </p:nvSpPr>
        <p:spPr>
          <a:xfrm>
            <a:off x="3384550" y="2457267"/>
            <a:ext cx="2700338" cy="71508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36000" bIns="0" rtlCol="0" anchor="ctr">
            <a:noAutofit/>
          </a:bodyPr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Война Второй коалиции</a:t>
            </a:r>
          </a:p>
        </p:txBody>
      </p:sp>
      <p:sp>
        <p:nvSpPr>
          <p:cNvPr id="40" name="Скругленный прямоугольник 39">
            <a:hlinkClick r:id="" action="ppaction://noaction"/>
          </p:cNvPr>
          <p:cNvSpPr/>
          <p:nvPr/>
        </p:nvSpPr>
        <p:spPr>
          <a:xfrm>
            <a:off x="3401219" y="3356764"/>
            <a:ext cx="2700338" cy="715089"/>
          </a:xfrm>
          <a:prstGeom prst="roundRect">
            <a:avLst/>
          </a:prstGeom>
          <a:noFill/>
          <a:ln w="19050">
            <a:solidFill>
              <a:srgbClr val="FFC10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36000" bIns="0" rtlCol="0" anchor="ctr">
            <a:noAutofit/>
          </a:bodyPr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Русско-турецкая война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</a:rPr>
              <a:t>1787–1791 годов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358775" y="721213"/>
            <a:ext cx="8426448" cy="430887"/>
            <a:chOff x="358775" y="871176"/>
            <a:chExt cx="8426448" cy="430887"/>
          </a:xfrm>
        </p:grpSpPr>
        <p:sp>
          <p:nvSpPr>
            <p:cNvPr id="18" name="Прямоугольник 17"/>
            <p:cNvSpPr/>
            <p:nvPr/>
          </p:nvSpPr>
          <p:spPr>
            <a:xfrm flipH="1">
              <a:off x="358775" y="871176"/>
              <a:ext cx="1905031" cy="430887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anchor="t" anchorCtr="0">
              <a:spAutoFit/>
            </a:bodyPr>
            <a:lstStyle/>
            <a:p>
              <a:r>
                <a:rPr lang="ru-RU" sz="1400" dirty="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1. Как называется награда?</a:t>
              </a:r>
            </a:p>
          </p:txBody>
        </p:sp>
        <p:sp>
          <p:nvSpPr>
            <p:cNvPr id="31" name="Прямоугольник 30"/>
            <p:cNvSpPr/>
            <p:nvPr/>
          </p:nvSpPr>
          <p:spPr>
            <a:xfrm flipH="1">
              <a:off x="2642316" y="871176"/>
              <a:ext cx="2163732" cy="430887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anchor="t" anchorCtr="0">
              <a:spAutoFit/>
            </a:bodyPr>
            <a:lstStyle/>
            <a:p>
              <a:r>
                <a:rPr lang="ru-RU" sz="1400" dirty="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2. За какие заслуги </a:t>
              </a:r>
              <a:br>
                <a:rPr lang="ru-RU" sz="1400" dirty="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</a:br>
              <a:r>
                <a:rPr lang="ru-RU" sz="1400" dirty="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она была получена?</a:t>
              </a:r>
            </a:p>
          </p:txBody>
        </p:sp>
        <p:sp>
          <p:nvSpPr>
            <p:cNvPr id="32" name="Прямоугольник 31"/>
            <p:cNvSpPr/>
            <p:nvPr/>
          </p:nvSpPr>
          <p:spPr>
            <a:xfrm flipH="1">
              <a:off x="5184558" y="871176"/>
              <a:ext cx="3600665" cy="430887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anchor="t" anchorCtr="0">
              <a:spAutoFit/>
            </a:bodyPr>
            <a:lstStyle/>
            <a:p>
              <a:r>
                <a:rPr lang="ru-RU" sz="1400" dirty="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3. </a:t>
              </a:r>
              <a:r>
                <a:rPr lang="ru-RU" sz="1400" dirty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В ходе какой военной </a:t>
              </a:r>
              <a:r>
                <a:rPr lang="ru-RU" sz="1400" dirty="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кампании </a:t>
              </a:r>
              <a:br>
                <a:rPr lang="ru-RU" sz="1400" dirty="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</a:br>
              <a:r>
                <a:rPr lang="ru-RU" sz="1400" dirty="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она </a:t>
              </a:r>
              <a:r>
                <a:rPr lang="ru-RU" sz="1400" dirty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была получена?</a:t>
              </a:r>
            </a:p>
          </p:txBody>
        </p:sp>
      </p:grpSp>
      <p:cxnSp>
        <p:nvCxnSpPr>
          <p:cNvPr id="8" name="Прямая соединительная линия 7"/>
          <p:cNvCxnSpPr/>
          <p:nvPr/>
        </p:nvCxnSpPr>
        <p:spPr>
          <a:xfrm>
            <a:off x="358775" y="1312416"/>
            <a:ext cx="8426448" cy="0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Рисунок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497" y="1557770"/>
            <a:ext cx="1627428" cy="3209493"/>
          </a:xfrm>
          <a:prstGeom prst="roundRect">
            <a:avLst>
              <a:gd name="adj" fmla="val 6268"/>
            </a:avLst>
          </a:prstGeom>
        </p:spPr>
      </p:pic>
      <p:sp>
        <p:nvSpPr>
          <p:cNvPr id="20" name="Скругленный прямоугольник 19">
            <a:hlinkClick r:id="rId6" action="ppaction://hlinksldjump"/>
          </p:cNvPr>
          <p:cNvSpPr/>
          <p:nvPr/>
        </p:nvSpPr>
        <p:spPr>
          <a:xfrm>
            <a:off x="358775" y="4361858"/>
            <a:ext cx="2146300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smtClean="0">
                <a:solidFill>
                  <a:schemeClr val="tx2">
                    <a:lumMod val="50000"/>
                  </a:schemeClr>
                </a:solidFill>
              </a:rPr>
              <a:t>Вернуться к </a:t>
            </a:r>
            <a:r>
              <a:rPr lang="ru-RU" sz="1200">
                <a:solidFill>
                  <a:schemeClr val="tx2">
                    <a:lumMod val="50000"/>
                  </a:schemeClr>
                </a:solidFill>
              </a:rPr>
              <a:t>вопросам</a:t>
            </a:r>
          </a:p>
        </p:txBody>
      </p:sp>
    </p:spTree>
    <p:extLst>
      <p:ext uri="{BB962C8B-B14F-4D97-AF65-F5344CB8AC3E}">
        <p14:creationId xmlns:p14="http://schemas.microsoft.com/office/powerpoint/2010/main" val="217840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497B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6DCE5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497B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6DCE5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497B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6DCE5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58776" y="269705"/>
            <a:ext cx="4033837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2200">
                <a:latin typeface="+mj-lt"/>
              </a:rPr>
              <a:t>Ответьте на </a:t>
            </a:r>
            <a:r>
              <a:rPr lang="ru-RU" sz="2200" smtClean="0">
                <a:latin typeface="+mj-lt"/>
              </a:rPr>
              <a:t>вопрос</a:t>
            </a:r>
            <a:r>
              <a:rPr lang="ru-RU" sz="2200">
                <a:latin typeface="+mj-lt"/>
              </a:rPr>
              <a:t>ы</a:t>
            </a:r>
          </a:p>
        </p:txBody>
      </p:sp>
      <p:sp>
        <p:nvSpPr>
          <p:cNvPr id="26" name="Скругленный прямоугольник 25">
            <a:hlinkClick r:id="" action="ppaction://noaction"/>
          </p:cNvPr>
          <p:cNvSpPr/>
          <p:nvPr/>
        </p:nvSpPr>
        <p:spPr>
          <a:xfrm>
            <a:off x="358777" y="1557770"/>
            <a:ext cx="2700338" cy="715089"/>
          </a:xfrm>
          <a:prstGeom prst="roundRect">
            <a:avLst/>
          </a:prstGeom>
          <a:noFill/>
          <a:ln w="19050">
            <a:solidFill>
              <a:srgbClr val="FFC10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36000" bIns="0" rtlCol="0" anchor="ctr">
            <a:noAutofit/>
          </a:bodyPr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Орден </a:t>
            </a:r>
            <a:r>
              <a:rPr lang="ru-RU" sz="1400" dirty="0">
                <a:solidFill>
                  <a:schemeClr val="tx1"/>
                </a:solidFill>
              </a:rPr>
              <a:t>Святого Станислава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I </a:t>
            </a:r>
            <a:r>
              <a:rPr lang="ru-RU" sz="1400" dirty="0">
                <a:solidFill>
                  <a:schemeClr val="tx1"/>
                </a:solidFill>
              </a:rPr>
              <a:t>степени </a:t>
            </a:r>
          </a:p>
        </p:txBody>
      </p:sp>
      <p:sp>
        <p:nvSpPr>
          <p:cNvPr id="27" name="Скругленный прямоугольник 26">
            <a:hlinkClick r:id="" action="ppaction://noaction"/>
          </p:cNvPr>
          <p:cNvSpPr/>
          <p:nvPr/>
        </p:nvSpPr>
        <p:spPr>
          <a:xfrm>
            <a:off x="358777" y="2457267"/>
            <a:ext cx="2700338" cy="715089"/>
          </a:xfrm>
          <a:prstGeom prst="roundRect">
            <a:avLst/>
          </a:prstGeom>
          <a:noFill/>
          <a:ln w="19050">
            <a:solidFill>
              <a:srgbClr val="FFC10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36000" bIns="0" rtlCol="0" anchor="ctr">
            <a:noAutofit/>
          </a:bodyPr>
          <a:lstStyle/>
          <a:p>
            <a:pPr algn="ctr"/>
            <a:endParaRPr lang="ru-RU" sz="1400" dirty="0" smtClean="0">
              <a:solidFill>
                <a:schemeClr val="tx1"/>
              </a:solidFill>
            </a:endParaRPr>
          </a:p>
          <a:p>
            <a:pPr algn="ctr"/>
            <a:r>
              <a:rPr lang="ru-RU" sz="1400" dirty="0">
                <a:solidFill>
                  <a:schemeClr val="tx1"/>
                </a:solidFill>
              </a:rPr>
              <a:t>Орден Святого </a:t>
            </a:r>
            <a:r>
              <a:rPr lang="ru-RU" sz="1400" dirty="0" smtClean="0">
                <a:solidFill>
                  <a:schemeClr val="tx1"/>
                </a:solidFill>
              </a:rPr>
              <a:t>Георгия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I</a:t>
            </a:r>
            <a:r>
              <a:rPr lang="ru-RU" sz="1400" dirty="0">
                <a:solidFill>
                  <a:schemeClr val="tx1"/>
                </a:solidFill>
              </a:rPr>
              <a:t>I степени </a:t>
            </a:r>
          </a:p>
          <a:p>
            <a:pPr algn="ctr"/>
            <a:endParaRPr lang="ru-RU" sz="1400" dirty="0" smtClean="0">
              <a:solidFill>
                <a:schemeClr val="tx1"/>
              </a:solidFill>
            </a:endParaRPr>
          </a:p>
        </p:txBody>
      </p:sp>
      <p:sp>
        <p:nvSpPr>
          <p:cNvPr id="28" name="Скругленный прямоугольник 27">
            <a:hlinkClick r:id="" action="ppaction://noaction"/>
          </p:cNvPr>
          <p:cNvSpPr/>
          <p:nvPr/>
        </p:nvSpPr>
        <p:spPr>
          <a:xfrm>
            <a:off x="366829" y="3373047"/>
            <a:ext cx="2700338" cy="71508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36000" bIns="0" rtlCol="0" anchor="ctr">
            <a:noAutofit/>
          </a:bodyPr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За победы в </a:t>
            </a:r>
            <a:r>
              <a:rPr lang="ru-RU" sz="1400" dirty="0" err="1">
                <a:solidFill>
                  <a:schemeClr val="tx1"/>
                </a:solidFill>
              </a:rPr>
              <a:t>Туртукае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9" name="Скругленный прямоугольник 28">
            <a:hlinkClick r:id="" action="ppaction://noaction"/>
          </p:cNvPr>
          <p:cNvSpPr/>
          <p:nvPr/>
        </p:nvSpPr>
        <p:spPr>
          <a:xfrm>
            <a:off x="3384550" y="1557770"/>
            <a:ext cx="2700338" cy="715089"/>
          </a:xfrm>
          <a:prstGeom prst="roundRect">
            <a:avLst/>
          </a:prstGeom>
          <a:noFill/>
          <a:ln w="19050">
            <a:solidFill>
              <a:srgbClr val="FFC10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36000" bIns="0" rtlCol="0" anchor="ctr">
            <a:noAutofit/>
          </a:bodyPr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Крестьянская война 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1773–1775 </a:t>
            </a:r>
            <a:r>
              <a:rPr lang="ru-RU" sz="1400" dirty="0">
                <a:solidFill>
                  <a:schemeClr val="tx1"/>
                </a:solidFill>
              </a:rPr>
              <a:t>годов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0" name="Скругленный прямоугольник 29">
            <a:hlinkClick r:id="" action="ppaction://noaction"/>
          </p:cNvPr>
          <p:cNvSpPr/>
          <p:nvPr/>
        </p:nvSpPr>
        <p:spPr>
          <a:xfrm>
            <a:off x="3384550" y="2457267"/>
            <a:ext cx="2700338" cy="71508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36000" bIns="0" rtlCol="0" anchor="ctr">
            <a:noAutofit/>
          </a:bodyPr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За подавление восстания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</a:rPr>
              <a:t>Е. Пугачёва</a:t>
            </a:r>
          </a:p>
        </p:txBody>
      </p:sp>
      <p:sp>
        <p:nvSpPr>
          <p:cNvPr id="40" name="Скругленный прямоугольник 39">
            <a:hlinkClick r:id="" action="ppaction://noaction"/>
          </p:cNvPr>
          <p:cNvSpPr/>
          <p:nvPr/>
        </p:nvSpPr>
        <p:spPr>
          <a:xfrm>
            <a:off x="3401219" y="3356764"/>
            <a:ext cx="2700338" cy="715089"/>
          </a:xfrm>
          <a:prstGeom prst="roundRect">
            <a:avLst/>
          </a:prstGeom>
          <a:noFill/>
          <a:ln w="19050">
            <a:solidFill>
              <a:srgbClr val="FFC10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36000" bIns="0" rtlCol="0" anchor="ctr">
            <a:noAutofit/>
          </a:bodyPr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Русско-турецкая война 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</a:rPr>
              <a:t>1768–1774 годов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358775" y="721213"/>
            <a:ext cx="8426448" cy="430887"/>
            <a:chOff x="358775" y="871176"/>
            <a:chExt cx="8426448" cy="430887"/>
          </a:xfrm>
        </p:grpSpPr>
        <p:sp>
          <p:nvSpPr>
            <p:cNvPr id="18" name="Прямоугольник 17"/>
            <p:cNvSpPr/>
            <p:nvPr/>
          </p:nvSpPr>
          <p:spPr>
            <a:xfrm flipH="1">
              <a:off x="358775" y="871176"/>
              <a:ext cx="1905031" cy="430887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anchor="t" anchorCtr="0">
              <a:spAutoFit/>
            </a:bodyPr>
            <a:lstStyle/>
            <a:p>
              <a:r>
                <a:rPr lang="ru-RU" sz="140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1. Как называется награда?</a:t>
              </a:r>
            </a:p>
          </p:txBody>
        </p:sp>
        <p:sp>
          <p:nvSpPr>
            <p:cNvPr id="31" name="Прямоугольник 30"/>
            <p:cNvSpPr/>
            <p:nvPr/>
          </p:nvSpPr>
          <p:spPr>
            <a:xfrm flipH="1">
              <a:off x="2642316" y="871176"/>
              <a:ext cx="2163732" cy="430887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anchor="t" anchorCtr="0">
              <a:spAutoFit/>
            </a:bodyPr>
            <a:lstStyle/>
            <a:p>
              <a:r>
                <a:rPr lang="ru-RU" sz="140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2. За какие заслуги </a:t>
              </a:r>
              <a:br>
                <a:rPr lang="ru-RU" sz="140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</a:br>
              <a:r>
                <a:rPr lang="ru-RU" sz="140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она была получена?</a:t>
              </a:r>
            </a:p>
          </p:txBody>
        </p:sp>
        <p:sp>
          <p:nvSpPr>
            <p:cNvPr id="32" name="Прямоугольник 31"/>
            <p:cNvSpPr/>
            <p:nvPr/>
          </p:nvSpPr>
          <p:spPr>
            <a:xfrm flipH="1">
              <a:off x="5184558" y="871176"/>
              <a:ext cx="3600665" cy="430887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anchor="t" anchorCtr="0">
              <a:spAutoFit/>
            </a:bodyPr>
            <a:lstStyle/>
            <a:p>
              <a:r>
                <a:rPr lang="ru-RU" sz="140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3. </a:t>
              </a:r>
              <a:r>
                <a:rPr lang="ru-RU" sz="140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В ходе какой военной </a:t>
              </a:r>
              <a:r>
                <a:rPr lang="ru-RU" sz="140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кампании </a:t>
              </a:r>
              <a:br>
                <a:rPr lang="ru-RU" sz="140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</a:br>
              <a:r>
                <a:rPr lang="ru-RU" sz="140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она </a:t>
              </a:r>
              <a:r>
                <a:rPr lang="ru-RU" sz="140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была получена?</a:t>
              </a:r>
            </a:p>
          </p:txBody>
        </p:sp>
      </p:grpSp>
      <p:cxnSp>
        <p:nvCxnSpPr>
          <p:cNvPr id="8" name="Прямая соединительная линия 7"/>
          <p:cNvCxnSpPr/>
          <p:nvPr/>
        </p:nvCxnSpPr>
        <p:spPr>
          <a:xfrm>
            <a:off x="358775" y="1312416"/>
            <a:ext cx="8426448" cy="0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Рисунок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423" y="3114317"/>
            <a:ext cx="1755543" cy="1755543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5609" y="1519860"/>
            <a:ext cx="1620370" cy="2244669"/>
          </a:xfrm>
          <a:prstGeom prst="rect">
            <a:avLst/>
          </a:prstGeom>
        </p:spPr>
      </p:pic>
      <p:sp>
        <p:nvSpPr>
          <p:cNvPr id="21" name="Скругленный прямоугольник 20">
            <a:hlinkClick r:id="rId7" action="ppaction://hlinksldjump"/>
          </p:cNvPr>
          <p:cNvSpPr/>
          <p:nvPr/>
        </p:nvSpPr>
        <p:spPr>
          <a:xfrm>
            <a:off x="358775" y="4361858"/>
            <a:ext cx="2146300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smtClean="0">
                <a:solidFill>
                  <a:schemeClr val="tx2">
                    <a:lumMod val="50000"/>
                  </a:schemeClr>
                </a:solidFill>
              </a:rPr>
              <a:t>Вернуться к </a:t>
            </a:r>
            <a:r>
              <a:rPr lang="ru-RU" sz="1200">
                <a:solidFill>
                  <a:schemeClr val="tx2">
                    <a:lumMod val="50000"/>
                  </a:schemeClr>
                </a:solidFill>
              </a:rPr>
              <a:t>вопросам</a:t>
            </a:r>
          </a:p>
        </p:txBody>
      </p:sp>
    </p:spTree>
    <p:extLst>
      <p:ext uri="{BB962C8B-B14F-4D97-AF65-F5344CB8AC3E}">
        <p14:creationId xmlns:p14="http://schemas.microsoft.com/office/powerpoint/2010/main" val="294986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497B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6DCE5"/>
                                      </p:to>
                                    </p:animClr>
                                    <p:set>
                                      <p:cBhvr>
                                        <p:cTn id="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497B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6DCE5"/>
                                      </p:to>
                                    </p:animClr>
                                    <p:set>
                                      <p:cBhvr>
                                        <p:cTn id="17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497B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6DCE5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58776" y="269705"/>
            <a:ext cx="4033837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2200">
                <a:latin typeface="+mj-lt"/>
              </a:rPr>
              <a:t>Ответьте на </a:t>
            </a:r>
            <a:r>
              <a:rPr lang="ru-RU" sz="2200" smtClean="0">
                <a:latin typeface="+mj-lt"/>
              </a:rPr>
              <a:t>вопрос</a:t>
            </a:r>
            <a:r>
              <a:rPr lang="ru-RU" sz="2200">
                <a:latin typeface="+mj-lt"/>
              </a:rPr>
              <a:t>ы</a:t>
            </a:r>
          </a:p>
        </p:txBody>
      </p:sp>
      <p:sp>
        <p:nvSpPr>
          <p:cNvPr id="24" name="Скругленный прямоугольник 23">
            <a:hlinkClick r:id="rId5" action="ppaction://hlinksldjump"/>
          </p:cNvPr>
          <p:cNvSpPr/>
          <p:nvPr/>
        </p:nvSpPr>
        <p:spPr>
          <a:xfrm>
            <a:off x="3409703" y="4368982"/>
            <a:ext cx="2109217" cy="405405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Историческая </a:t>
            </a:r>
            <a:r>
              <a:rPr lang="ru-RU" sz="1200" smtClean="0">
                <a:solidFill>
                  <a:schemeClr val="tx1"/>
                </a:solidFill>
              </a:rPr>
              <a:t>справка</a:t>
            </a:r>
            <a:endParaRPr lang="ru-RU" sz="1200">
              <a:solidFill>
                <a:schemeClr val="tx1"/>
              </a:solidFill>
            </a:endParaRPr>
          </a:p>
        </p:txBody>
      </p:sp>
      <p:sp>
        <p:nvSpPr>
          <p:cNvPr id="26" name="Скругленный прямоугольник 25">
            <a:hlinkClick r:id="" action="ppaction://noaction"/>
          </p:cNvPr>
          <p:cNvSpPr/>
          <p:nvPr/>
        </p:nvSpPr>
        <p:spPr>
          <a:xfrm>
            <a:off x="358777" y="1557770"/>
            <a:ext cx="2700338" cy="715089"/>
          </a:xfrm>
          <a:prstGeom prst="roundRect">
            <a:avLst/>
          </a:prstGeom>
          <a:noFill/>
          <a:ln w="19050">
            <a:solidFill>
              <a:srgbClr val="FFC10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36000" bIns="0" rtlCol="0" anchor="ctr">
            <a:noAutofit/>
          </a:bodyPr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Орден Святого Георгия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</a:rPr>
              <a:t>II</a:t>
            </a:r>
            <a:r>
              <a:rPr lang="en-US" sz="1400" dirty="0">
                <a:solidFill>
                  <a:schemeClr val="tx1"/>
                </a:solidFill>
              </a:rPr>
              <a:t>I</a:t>
            </a:r>
            <a:r>
              <a:rPr lang="ru-RU" sz="1400" dirty="0">
                <a:solidFill>
                  <a:schemeClr val="tx1"/>
                </a:solidFill>
              </a:rPr>
              <a:t> степени </a:t>
            </a:r>
          </a:p>
        </p:txBody>
      </p:sp>
      <p:sp>
        <p:nvSpPr>
          <p:cNvPr id="27" name="Скругленный прямоугольник 26">
            <a:hlinkClick r:id="" action="ppaction://noaction"/>
          </p:cNvPr>
          <p:cNvSpPr/>
          <p:nvPr/>
        </p:nvSpPr>
        <p:spPr>
          <a:xfrm>
            <a:off x="358777" y="2457267"/>
            <a:ext cx="2700338" cy="715089"/>
          </a:xfrm>
          <a:prstGeom prst="roundRect">
            <a:avLst/>
          </a:prstGeom>
          <a:noFill/>
          <a:ln w="19050">
            <a:solidFill>
              <a:srgbClr val="FFC10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36000" bIns="0" rtlCol="0" anchor="ctr">
            <a:noAutofit/>
          </a:bodyPr>
          <a:lstStyle/>
          <a:p>
            <a:pPr algn="ctr"/>
            <a:endParaRPr lang="ru-RU" sz="1400" dirty="0" smtClean="0">
              <a:solidFill>
                <a:schemeClr val="tx1"/>
              </a:solidFill>
            </a:endParaRPr>
          </a:p>
          <a:p>
            <a:pPr algn="ctr"/>
            <a:r>
              <a:rPr lang="ru-RU" sz="1400" dirty="0">
                <a:solidFill>
                  <a:schemeClr val="tx1"/>
                </a:solidFill>
              </a:rPr>
              <a:t>За осаду Очакова</a:t>
            </a:r>
          </a:p>
          <a:p>
            <a:pPr algn="ctr"/>
            <a:endParaRPr lang="ru-RU" sz="1400" dirty="0" smtClean="0">
              <a:solidFill>
                <a:schemeClr val="tx1"/>
              </a:solidFill>
            </a:endParaRPr>
          </a:p>
        </p:txBody>
      </p:sp>
      <p:sp>
        <p:nvSpPr>
          <p:cNvPr id="28" name="Скругленный прямоугольник 27">
            <a:hlinkClick r:id="" action="ppaction://noaction"/>
          </p:cNvPr>
          <p:cNvSpPr/>
          <p:nvPr/>
        </p:nvSpPr>
        <p:spPr>
          <a:xfrm>
            <a:off x="366829" y="3373047"/>
            <a:ext cx="2700338" cy="71508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36000" bIns="0" rtlCol="0" anchor="ctr">
            <a:noAutofit/>
          </a:bodyPr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Орден Святого апостола Петра</a:t>
            </a:r>
          </a:p>
        </p:txBody>
      </p:sp>
      <p:sp>
        <p:nvSpPr>
          <p:cNvPr id="29" name="Скругленный прямоугольник 28">
            <a:hlinkClick r:id="" action="ppaction://noaction"/>
          </p:cNvPr>
          <p:cNvSpPr/>
          <p:nvPr/>
        </p:nvSpPr>
        <p:spPr>
          <a:xfrm>
            <a:off x="3384550" y="1557770"/>
            <a:ext cx="2700338" cy="715089"/>
          </a:xfrm>
          <a:prstGeom prst="roundRect">
            <a:avLst/>
          </a:prstGeom>
          <a:noFill/>
          <a:ln w="19050">
            <a:solidFill>
              <a:srgbClr val="FFC10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36000" bIns="0" rtlCol="0" anchor="ctr">
            <a:noAutofit/>
          </a:bodyPr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 За победы над конфедератами при </a:t>
            </a:r>
            <a:r>
              <a:rPr lang="ru-RU" sz="1400" dirty="0" err="1">
                <a:solidFill>
                  <a:schemeClr val="tx1"/>
                </a:solidFill>
              </a:rPr>
              <a:t>Тынце</a:t>
            </a:r>
            <a:r>
              <a:rPr lang="ru-RU" sz="1400" dirty="0">
                <a:solidFill>
                  <a:schemeClr val="tx1"/>
                </a:solidFill>
              </a:rPr>
              <a:t>, </a:t>
            </a:r>
            <a:r>
              <a:rPr lang="ru-RU" sz="1400" dirty="0" err="1">
                <a:solidFill>
                  <a:schemeClr val="tx1"/>
                </a:solidFill>
              </a:rPr>
              <a:t>Замостье</a:t>
            </a:r>
            <a:r>
              <a:rPr lang="ru-RU" sz="1400" dirty="0">
                <a:solidFill>
                  <a:schemeClr val="tx1"/>
                </a:solidFill>
              </a:rPr>
              <a:t>, </a:t>
            </a:r>
            <a:r>
              <a:rPr lang="ru-RU" sz="1400" dirty="0" err="1">
                <a:solidFill>
                  <a:schemeClr val="tx1"/>
                </a:solidFill>
              </a:rPr>
              <a:t>Ландскроне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30" name="Скругленный прямоугольник 29">
            <a:hlinkClick r:id="" action="ppaction://noaction"/>
          </p:cNvPr>
          <p:cNvSpPr/>
          <p:nvPr/>
        </p:nvSpPr>
        <p:spPr>
          <a:xfrm>
            <a:off x="3384550" y="2457267"/>
            <a:ext cx="2700338" cy="71508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36000" bIns="0" rtlCol="0" anchor="ctr">
            <a:noAutofit/>
          </a:bodyPr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Военные действия в Польше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</a:rPr>
              <a:t>в 1769–1772 годах</a:t>
            </a:r>
          </a:p>
        </p:txBody>
      </p:sp>
      <p:sp>
        <p:nvSpPr>
          <p:cNvPr id="40" name="Скругленный прямоугольник 39">
            <a:hlinkClick r:id="" action="ppaction://noaction"/>
          </p:cNvPr>
          <p:cNvSpPr/>
          <p:nvPr/>
        </p:nvSpPr>
        <p:spPr>
          <a:xfrm>
            <a:off x="3401219" y="3356764"/>
            <a:ext cx="2700338" cy="715089"/>
          </a:xfrm>
          <a:prstGeom prst="roundRect">
            <a:avLst/>
          </a:prstGeom>
          <a:noFill/>
          <a:ln w="19050">
            <a:solidFill>
              <a:srgbClr val="FFC10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36000" bIns="0" rtlCol="0" anchor="ctr">
            <a:noAutofit/>
          </a:bodyPr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Русско-турецкая война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</a:rPr>
              <a:t>1787–1791 годов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358775" y="721213"/>
            <a:ext cx="8426448" cy="430887"/>
            <a:chOff x="358775" y="871176"/>
            <a:chExt cx="8426448" cy="430887"/>
          </a:xfrm>
        </p:grpSpPr>
        <p:sp>
          <p:nvSpPr>
            <p:cNvPr id="18" name="Прямоугольник 17"/>
            <p:cNvSpPr/>
            <p:nvPr/>
          </p:nvSpPr>
          <p:spPr>
            <a:xfrm flipH="1">
              <a:off x="358775" y="871176"/>
              <a:ext cx="1905031" cy="430887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anchor="t" anchorCtr="0">
              <a:spAutoFit/>
            </a:bodyPr>
            <a:lstStyle/>
            <a:p>
              <a:r>
                <a:rPr lang="ru-RU" sz="140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1. Как называется награда?</a:t>
              </a:r>
            </a:p>
          </p:txBody>
        </p:sp>
        <p:sp>
          <p:nvSpPr>
            <p:cNvPr id="31" name="Прямоугольник 30"/>
            <p:cNvSpPr/>
            <p:nvPr/>
          </p:nvSpPr>
          <p:spPr>
            <a:xfrm flipH="1">
              <a:off x="2642316" y="871176"/>
              <a:ext cx="2163732" cy="430887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anchor="t" anchorCtr="0">
              <a:spAutoFit/>
            </a:bodyPr>
            <a:lstStyle/>
            <a:p>
              <a:r>
                <a:rPr lang="ru-RU" sz="140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2. За какие заслуги </a:t>
              </a:r>
              <a:br>
                <a:rPr lang="ru-RU" sz="140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</a:br>
              <a:r>
                <a:rPr lang="ru-RU" sz="140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она была получена?</a:t>
              </a:r>
            </a:p>
          </p:txBody>
        </p:sp>
        <p:sp>
          <p:nvSpPr>
            <p:cNvPr id="32" name="Прямоугольник 31"/>
            <p:cNvSpPr/>
            <p:nvPr/>
          </p:nvSpPr>
          <p:spPr>
            <a:xfrm flipH="1">
              <a:off x="5184558" y="871176"/>
              <a:ext cx="3600665" cy="430887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anchor="t" anchorCtr="0">
              <a:spAutoFit/>
            </a:bodyPr>
            <a:lstStyle/>
            <a:p>
              <a:r>
                <a:rPr lang="ru-RU" sz="140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3. </a:t>
              </a:r>
              <a:r>
                <a:rPr lang="ru-RU" sz="140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В ходе какой военной </a:t>
              </a:r>
              <a:r>
                <a:rPr lang="ru-RU" sz="140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кампании </a:t>
              </a:r>
              <a:br>
                <a:rPr lang="ru-RU" sz="140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</a:br>
              <a:r>
                <a:rPr lang="ru-RU" sz="140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она </a:t>
              </a:r>
              <a:r>
                <a:rPr lang="ru-RU" sz="140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была получена?</a:t>
              </a:r>
            </a:p>
          </p:txBody>
        </p:sp>
      </p:grpSp>
      <p:cxnSp>
        <p:nvCxnSpPr>
          <p:cNvPr id="8" name="Прямая соединительная линия 7"/>
          <p:cNvCxnSpPr/>
          <p:nvPr/>
        </p:nvCxnSpPr>
        <p:spPr>
          <a:xfrm>
            <a:off x="358775" y="1312416"/>
            <a:ext cx="8426448" cy="0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Рисунок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8677" y="1784003"/>
            <a:ext cx="1662313" cy="2061616"/>
          </a:xfrm>
          <a:prstGeom prst="rect">
            <a:avLst/>
          </a:prstGeom>
        </p:spPr>
      </p:pic>
      <p:sp>
        <p:nvSpPr>
          <p:cNvPr id="20" name="Скругленный прямоугольник 19">
            <a:hlinkClick r:id="rId7" action="ppaction://hlinksldjump"/>
          </p:cNvPr>
          <p:cNvSpPr/>
          <p:nvPr/>
        </p:nvSpPr>
        <p:spPr>
          <a:xfrm>
            <a:off x="358775" y="4361858"/>
            <a:ext cx="2146300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smtClean="0">
                <a:solidFill>
                  <a:schemeClr val="tx2">
                    <a:lumMod val="50000"/>
                  </a:schemeClr>
                </a:solidFill>
              </a:rPr>
              <a:t>Вернуться к </a:t>
            </a:r>
            <a:r>
              <a:rPr lang="ru-RU" sz="1200">
                <a:solidFill>
                  <a:schemeClr val="tx2">
                    <a:lumMod val="50000"/>
                  </a:schemeClr>
                </a:solidFill>
              </a:rPr>
              <a:t>вопросам</a:t>
            </a:r>
          </a:p>
        </p:txBody>
      </p:sp>
    </p:spTree>
    <p:extLst>
      <p:ext uri="{BB962C8B-B14F-4D97-AF65-F5344CB8AC3E}">
        <p14:creationId xmlns:p14="http://schemas.microsoft.com/office/powerpoint/2010/main" val="164966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497B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6DCE5"/>
                                      </p:to>
                                    </p:animClr>
                                    <p:set>
                                      <p:cBhvr>
                                        <p:cTn id="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497B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6DCE5"/>
                                      </p:to>
                                    </p:animClr>
                                    <p:set>
                                      <p:cBhvr>
                                        <p:cTn id="1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497B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6DCE5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40" grpId="0" animBg="1"/>
    </p:bldLst>
  </p:timing>
</p:sld>
</file>

<file path=ppt/theme/theme1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ideouroki_fonts2">
      <a:majorFont>
        <a:latin typeface="Roboto Slab"/>
        <a:ea typeface=""/>
        <a:cs typeface=""/>
      </a:majorFont>
      <a:minorFont>
        <a:latin typeface="Open Sans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1888</Words>
  <Application>Microsoft Office PowerPoint</Application>
  <PresentationFormat>Экран (16:9)</PresentationFormat>
  <Paragraphs>379</Paragraphs>
  <Slides>29</Slides>
  <Notes>29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4" baseType="lpstr">
      <vt:lpstr>Roboto Slab</vt:lpstr>
      <vt:lpstr>Open Sans</vt:lpstr>
      <vt:lpstr>Arial</vt:lpstr>
      <vt:lpstr>Calibri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2019-12-03T13:21:52Z</dcterms:created>
  <dcterms:modified xsi:type="dcterms:W3CDTF">2020-11-18T11:03:28Z</dcterms:modified>
</cp:coreProperties>
</file>