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57" d="100"/>
          <a:sy n="57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0BFD21-85D7-6F9C-5F8F-ABA74D2EB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D1F8A2E-112B-310C-17A6-F1269B1FD4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807FFB-2EF5-5381-970A-B2F541ED5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0662-A7B2-4D90-888E-93E0C2B9AF37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6785D2-A085-08E4-1404-0A77F3F1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BBAC84-04FD-2FF6-8FCF-44EED8756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FE9D-0836-49BF-BF9A-3CE4B22B8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7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DD5880-A830-277A-5442-9AD9EE909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CA5348-D7A3-4828-813A-066B1B269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BD8ADB-A204-07C9-EF93-BC54B965E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0662-A7B2-4D90-888E-93E0C2B9AF37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A57C05-5DF0-C710-0F33-78C009054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21B3BC-32A6-A817-C868-3C3410F18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FE9D-0836-49BF-BF9A-3CE4B22B8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75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1A0A8D4-196C-BC96-177C-00F304901B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F5C588D-3447-869A-1127-07C8AB943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65A485-D61B-3CF1-E988-F8145422B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0662-A7B2-4D90-888E-93E0C2B9AF37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3B4463-11EA-B8E6-64F0-0BFC48C47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2272E5-6FFA-C825-3098-21B11C586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FE9D-0836-49BF-BF9A-3CE4B22B8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34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C9888-27A7-4511-8DFA-13CA7AAC8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9F59A8-7E81-5F1E-61D8-A0B89A2B6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B74405-E50D-BB37-5696-7F28135B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0662-A7B2-4D90-888E-93E0C2B9AF37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0F04CF-FEAC-D294-4216-55C238814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5A4394-F8B7-86FA-0F66-8D272F856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FE9D-0836-49BF-BF9A-3CE4B22B8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21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5607F1-E2EF-E1E6-6BEF-5C1261DF9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C97D71-73AC-5629-28D1-14A39492A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852357-8B27-A452-3F2E-6FA64DF9E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0662-A7B2-4D90-888E-93E0C2B9AF37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063935-F7BC-AD9F-8AB1-96DC77A7E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BF17E6-A1FA-2B1B-98C3-D03BB9621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FE9D-0836-49BF-BF9A-3CE4B22B8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660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B92393-4160-3526-E496-79D73FD85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170793-F712-6C34-460E-C874EC7B1C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6CA7164-4238-5C24-7B19-00E5E2A67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08C908-383B-3C98-FDA2-4B41B5392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0662-A7B2-4D90-888E-93E0C2B9AF37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AF5D5D-52A9-7BA9-5C3D-64FCA3802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C065F1-C392-3144-BC56-3C282A54C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FE9D-0836-49BF-BF9A-3CE4B22B8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85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5880AC-3C8A-814C-6E93-6E4FA9BA7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40FCD6-F042-7EDC-ADA3-6FE794AFB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154F558-6672-692E-9A90-18AC1074E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73390FD-E34C-289C-30A3-CB88752F6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FD794AB-428D-9E09-C4E7-2FACA9CD7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4C0B684-D732-6AB2-A0A8-C08EF340D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0662-A7B2-4D90-888E-93E0C2B9AF37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057EEA-A730-3795-8373-4DE8335CC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0B8C9F5-538E-4CB3-7A65-8BC8707E9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FE9D-0836-49BF-BF9A-3CE4B22B8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82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812D6A-46A7-536E-D990-7510A2CF3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EAFC8EC-33E6-10E3-3B8C-B56DC7143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0662-A7B2-4D90-888E-93E0C2B9AF37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C983D4F-97AB-A04A-C207-8E90C2FFB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AD34E60-83E2-54E1-2198-5FAF4F266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FE9D-0836-49BF-BF9A-3CE4B22B8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88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3DC2DC3-C3FE-A7C5-67BC-2E484EEE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0662-A7B2-4D90-888E-93E0C2B9AF37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253B689-722A-7A8F-716C-4FB38A0AB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5D2C534-8A54-BB8F-6C2F-F225CF5C7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FE9D-0836-49BF-BF9A-3CE4B22B8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3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E9DF10-A793-F636-587B-1BE02CDF5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BB242D-6AA1-9002-ABBA-9B3FA698A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A7CEAC-40AF-CE65-ED2A-68A6DA2A1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B15348-FA1B-B775-8562-EF5E25CC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0662-A7B2-4D90-888E-93E0C2B9AF37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3F7B07-C11C-A871-46F1-FCE14606C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B029E7-C265-87C3-EEDE-45D0C66B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FE9D-0836-49BF-BF9A-3CE4B22B8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47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DADE6E-2E39-1D11-2545-A191E27C9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1F5A8D5-18FD-3C94-E607-EBCFBF0131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9471EC3-7B8A-9004-65BD-2FC87B257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AE191BA-43E4-6A6F-9F8F-3978C452B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0662-A7B2-4D90-888E-93E0C2B9AF37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CE85920-FF2A-0B22-EFD4-44F614CC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F4350A-04CA-E063-6AE5-BE1DC0512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FE9D-0836-49BF-BF9A-3CE4B22B8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64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ACDA37-D5DC-4027-7BB5-32F44C237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FE883E-714F-18B1-51CB-BE7ABAB56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E45827-C78C-2FE7-A9F5-BD7EDC77A0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40662-A7B2-4D90-888E-93E0C2B9AF37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469A38-4EBD-86B0-5F64-C7CA9852E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22D73A-1360-6403-5AE6-DB261584EE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CFE9D-0836-49BF-BF9A-3CE4B22B8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6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31F47E-DC7D-B534-22DB-42EEF2BC49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Квиз</a:t>
            </a:r>
            <a:r>
              <a:rPr lang="ru-RU" dirty="0"/>
              <a:t> на знание фразеологизмов: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395DDC1-B9D9-6016-5677-AF7F7C64F5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«Бабушка надвое сказала»</a:t>
            </a:r>
          </a:p>
        </p:txBody>
      </p:sp>
    </p:spTree>
    <p:extLst>
      <p:ext uri="{BB962C8B-B14F-4D97-AF65-F5344CB8AC3E}">
        <p14:creationId xmlns:p14="http://schemas.microsoft.com/office/powerpoint/2010/main" val="2184703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BA1CAF-8307-FAAC-5C48-CDE90334A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dirty="0">
                <a:effectLst/>
                <a:latin typeface="Noto Serif" panose="02020600060500020200" pitchFamily="18" charset="0"/>
              </a:rPr>
              <a:t>5.Благодаря какой профессии в русском языке появилось устойчивое сочетание </a:t>
            </a:r>
            <a:r>
              <a:rPr lang="ru-RU" b="1" i="1" dirty="0">
                <a:effectLst/>
                <a:latin typeface="Noto Serif" panose="02020600060500020200" pitchFamily="18" charset="0"/>
              </a:rPr>
              <a:t>«большая шишка»</a:t>
            </a:r>
            <a:r>
              <a:rPr lang="ru-RU" b="1" i="0" dirty="0">
                <a:effectLst/>
                <a:latin typeface="Noto Serif" panose="02020600060500020200" pitchFamily="18" charset="0"/>
              </a:rPr>
              <a:t>?</a:t>
            </a:r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7D473D2-518F-83BD-3E69-61D9DA1CAF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585248"/>
            <a:ext cx="2630848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Бортник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Лесоруб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Бурлак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Писарь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806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29B17C-A0D1-7DCF-B4A0-62FE50EAE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Правильный ответ: «Бурлак»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B259DF-15A8-12F6-6A8F-FA0D335BE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С XVI по начало XX века в России был распространен бурлацкий труд. Бурлаки, иначе наемные рабочие, объединялись в артели и тянули по берегу суда против течения рек. Тяжелый, однообразный труд требовал от бурлаков большой физической силы и крепости духа. Тех, кто стоял во главе артели — наиболее выносливых и опытных людей, — называли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«большими шишками»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. На них ложилась основная нагрузка при перетаскивании судов, от них же зависела скорость движения и даже сумма, которую могли заплатить работодатели. В 1929 году бурлацкую тягу запретили, но словосочетание так и осталось в народе. Так называют важного человека, дослужившегося до высших чинов или завоевавшего авторитет в обществе.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8744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6EE681-93DC-37F9-FC4F-68A1AEA95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dirty="0">
                <a:effectLst/>
                <a:latin typeface="Noto Serif" panose="02020600060500020200" pitchFamily="18" charset="0"/>
              </a:rPr>
              <a:t>6.Раньше на медведя во время охоты ходили с заостренным колом. Зверь шел на него и обрекал себя на смерть. Какое выражение появилось в связи с этим?</a:t>
            </a:r>
            <a:endParaRPr lang="ru-RU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FB61A79-7205-FC0F-5B27-E68258485F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246694"/>
            <a:ext cx="7042312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Играть с огнем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Лезть на рожон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Ходить по острию ножа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Попасть впросак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952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ADC753-9F9E-9603-B276-3FBB6CEB5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Правильный ответ: «Лезть на рожон»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D675A1-67B7-269C-1347-FC96A2718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«Рожном» называли острый кол (рогатину), укрепленный в наклонном положении. Обычно с ним ходили на медведя, отсюда поговорка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«Силен медведь, да не умен, — сам прет на рожон»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. Смельчаки дразнили зверя, и разъяренный хищник хватался за заточенный с двух сторон нож и умирал от ран. Так появилось сочетание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«лезть на рожон»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 — предпринимать что-то заведомо рискованное и обреченное на неудачу. И производные от него: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«на кой рожон?», «ни рожна не дам тебе», «против рожна не попрешь»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8911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9CD24D-21C6-2D2C-FC69-629D58427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0" dirty="0">
                <a:effectLst/>
                <a:latin typeface="Noto Serif" panose="02020600060500020200" pitchFamily="18" charset="0"/>
              </a:rPr>
              <a:t>7.Греки говорят </a:t>
            </a:r>
            <a:r>
              <a:rPr lang="ru-RU" sz="2800" b="1" i="1" dirty="0">
                <a:effectLst/>
                <a:latin typeface="Noto Serif" panose="02020600060500020200" pitchFamily="18" charset="0"/>
              </a:rPr>
              <a:t>«когда на смоковнице созреют золотые драхмы»</a:t>
            </a:r>
            <a:r>
              <a:rPr lang="ru-RU" sz="2800" b="1" i="0" dirty="0">
                <a:effectLst/>
                <a:latin typeface="Noto Serif" panose="02020600060500020200" pitchFamily="18" charset="0"/>
              </a:rPr>
              <a:t>, венгры — </a:t>
            </a:r>
            <a:r>
              <a:rPr lang="ru-RU" sz="2800" b="1" i="1" dirty="0">
                <a:effectLst/>
                <a:latin typeface="Noto Serif" panose="02020600060500020200" pitchFamily="18" charset="0"/>
              </a:rPr>
              <a:t>«когда моя старая шляпа придет к священнику на исповедь»</a:t>
            </a:r>
            <a:r>
              <a:rPr lang="ru-RU" sz="2800" b="1" i="0" dirty="0">
                <a:effectLst/>
                <a:latin typeface="Noto Serif" panose="02020600060500020200" pitchFamily="18" charset="0"/>
              </a:rPr>
              <a:t>, немцы — </a:t>
            </a:r>
            <a:r>
              <a:rPr lang="ru-RU" sz="2800" b="1" i="1" dirty="0">
                <a:effectLst/>
                <a:latin typeface="Noto Serif" panose="02020600060500020200" pitchFamily="18" charset="0"/>
              </a:rPr>
              <a:t>«когда лиса и заяц скажут друг другу спокойной ночи»</a:t>
            </a:r>
            <a:r>
              <a:rPr lang="ru-RU" sz="2800" b="1" i="0" dirty="0">
                <a:effectLst/>
                <a:latin typeface="Noto Serif" panose="02020600060500020200" pitchFamily="18" charset="0"/>
              </a:rPr>
              <a:t>. А как звучит этот фразеологизм по-русски?</a:t>
            </a:r>
            <a:endParaRPr lang="ru-RU" sz="28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AE6336F-2659-3F86-E4F8-CFBF59F0EB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246694"/>
            <a:ext cx="11213326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Когда рак на горе свистнет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Когда свиньи полетят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Когда у лягушек вырастут волосы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Когда куры начнут высиживать котят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711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6A26CF-BEA5-BFA0-957B-91D949B4F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Правильный ответ: «Когда рак на горе свистнет»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BBCDF8-0031-2743-4D29-F14D8B4E4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О чем-то неосуществимом русские люди еще говорят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«после дождичка в четверг», «на турецкую Пасху», «после Второго пришествия», «на морковкино заговенье»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. Такие абсурдные словосочетания придумывают все народы: например, в Испании о том, что никогда не произойдет, высказываются так: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«когда у лягушек вырастут волосы»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, в Болгарии —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«когда зазнавшаяся свинья в желтых шлепанцах на грушу вскарабкается»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, а в Японии —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«когда меня обнимет моя дочь, зачатая лучом луны в стебле бамбука»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. Раки не умеют свистеть, а лишь издают звуки клешнями. Да и вне воды проживут недолго.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664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CCC5E6-0F15-E23C-79E3-90B1F6EB5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dirty="0">
                <a:effectLst/>
                <a:latin typeface="Noto Serif" panose="02020600060500020200" pitchFamily="18" charset="0"/>
              </a:rPr>
              <a:t>8.Как на Руси сказали бы о том, что сегодня называют </a:t>
            </a:r>
            <a:r>
              <a:rPr lang="ru-RU" b="1" i="1" dirty="0">
                <a:effectLst/>
                <a:latin typeface="Noto Serif" panose="02020600060500020200" pitchFamily="18" charset="0"/>
              </a:rPr>
              <a:t>«</a:t>
            </a:r>
            <a:r>
              <a:rPr lang="ru-RU" b="1" i="1" dirty="0" err="1">
                <a:effectLst/>
                <a:latin typeface="Noto Serif" panose="02020600060500020200" pitchFamily="18" charset="0"/>
              </a:rPr>
              <a:t>прокрастинировать</a:t>
            </a:r>
            <a:r>
              <a:rPr lang="ru-RU" b="1" i="1" dirty="0">
                <a:effectLst/>
                <a:latin typeface="Noto Serif" panose="02020600060500020200" pitchFamily="18" charset="0"/>
              </a:rPr>
              <a:t>»</a:t>
            </a:r>
            <a:r>
              <a:rPr lang="ru-RU" b="1" i="0" dirty="0">
                <a:effectLst/>
                <a:latin typeface="Noto Serif" panose="02020600060500020200" pitchFamily="18" charset="0"/>
              </a:rPr>
              <a:t>?</a:t>
            </a:r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3419152-A9E9-4440-F293-4AF4397602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585248"/>
            <a:ext cx="8427307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Оставлять на черный день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Держать свечку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Откладывать в долгий ящик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Тянуть ярмо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710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EAFB35-A597-38B2-0275-D5E55D65F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Правильный ответ: «Откладывать в долгий ящик»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FD39BB-C0C1-14D1-45F3-8496DF989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oto Serif" panose="02020600060500020200" pitchFamily="18" charset="0"/>
                <a:ea typeface="+mn-ea"/>
                <a:cs typeface="+mn-cs"/>
              </a:rPr>
              <a:t>В XVII веке по приказу царя Алексея Михайловича перед его дворцом в Коломенском установили длинный ящик для прошений, пожеланий и жалоб. Каждый желающий мог принести туда свою челобитную, только вот дела решались небыстро, если вообще не терялись. Так этот специальный ящик получил звание </a:t>
            </a:r>
            <a:r>
              <a:rPr kumimoji="0" lang="ru-RU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oto Serif" panose="02020600060500020200" pitchFamily="18" charset="0"/>
                <a:ea typeface="+mn-ea"/>
                <a:cs typeface="+mn-cs"/>
              </a:rPr>
              <a:t>«долгого»</a:t>
            </a: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oto Serif" panose="02020600060500020200" pitchFamily="18" charset="0"/>
                <a:ea typeface="+mn-ea"/>
                <a:cs typeface="+mn-cs"/>
              </a:rPr>
              <a:t>. А со временем прочно осел в русской речи: </a:t>
            </a:r>
            <a:r>
              <a:rPr kumimoji="0" lang="ru-RU" sz="2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oto Serif" panose="02020600060500020200" pitchFamily="18" charset="0"/>
                <a:ea typeface="+mn-ea"/>
                <a:cs typeface="+mn-cs"/>
              </a:rPr>
              <a:t>«Потом в ту же минуту приступил к делу: перед шкатулкой потер руки с таким же удовольствием, как потирает их выехавший на следствие неподкупный земский суд, подходящий к закуске, и тот же час вынул из нее бумаги. Ему [Чичикову] хотелось поскорее кончить все, не откладывая в долгий ящик»</a:t>
            </a: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oto Serif" panose="02020600060500020200" pitchFamily="18" charset="0"/>
                <a:ea typeface="+mn-ea"/>
                <a:cs typeface="+mn-cs"/>
              </a:rPr>
              <a:t> (Н. Гоголь «Мёртвые души»).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597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A0EEAB-F18C-345D-E43B-358E564E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dirty="0">
                <a:effectLst/>
                <a:latin typeface="Noto Serif" panose="02020600060500020200" pitchFamily="18" charset="0"/>
              </a:rPr>
              <a:t>9.Благодаря этому писателю русский язык пополнился такими крылатыми выражениями, как </a:t>
            </a:r>
            <a:r>
              <a:rPr lang="ru-RU" b="1" i="1" dirty="0">
                <a:effectLst/>
                <a:latin typeface="Noto Serif" panose="02020600060500020200" pitchFamily="18" charset="0"/>
              </a:rPr>
              <a:t>«как белка в колесе», «рыльце в пуху»</a:t>
            </a:r>
            <a:r>
              <a:rPr lang="ru-RU" b="1" i="0" dirty="0">
                <a:effectLst/>
                <a:latin typeface="Noto Serif" panose="02020600060500020200" pitchFamily="18" charset="0"/>
              </a:rPr>
              <a:t> и </a:t>
            </a:r>
            <a:r>
              <a:rPr lang="ru-RU" b="1" i="1" dirty="0">
                <a:effectLst/>
                <a:latin typeface="Noto Serif" panose="02020600060500020200" pitchFamily="18" charset="0"/>
              </a:rPr>
              <a:t>«мартышкин труд»</a:t>
            </a:r>
            <a:r>
              <a:rPr lang="ru-RU" b="1" i="0" dirty="0">
                <a:effectLst/>
                <a:latin typeface="Noto Serif" panose="02020600060500020200" pitchFamily="18" charset="0"/>
              </a:rPr>
              <a:t>.</a:t>
            </a:r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7218A61-ED3D-C7A1-468D-3C5AE92B4A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246694"/>
            <a:ext cx="6381875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Александр Пушкин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Иван Крылов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Александр Грибоедов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Николай Гоголь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893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75EA86-1B0B-DED1-36EC-EB04562B9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Правильный ответ: Иван Крылов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177E55-5DCC-20CE-A178-31F86EDB2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Noto Serif" panose="02020600060500020200" pitchFamily="18" charset="0"/>
              </a:rPr>
              <a:t>Басни Ивана Крылова и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зобилуют меткими речевыми оборотами. Их мы используем и сегодня. О том, кто игнорирует просьбы, говорим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«А Васька слушает да ест»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 («Кот и повар»). О деле, которое можно было разрешить без мудреных ходов, —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«А ларчик просто открывался»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 («Ларчик»). А о чем-то очень желанном, но недоступном —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«видит око, да зуб неймет»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 («Лисица и виноград»).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05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A003A-1085-B7BE-2A95-35F00A7EC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ru-RU" sz="3200" i="1" dirty="0">
                <a:solidFill>
                  <a:srgbClr val="3C3C3C"/>
                </a:solidFill>
                <a:latin typeface="Noto Serif" panose="02020600060500020200" pitchFamily="18" charset="0"/>
              </a:rPr>
            </a:br>
            <a:br>
              <a:rPr lang="ru-RU" sz="3200" i="1" dirty="0">
                <a:solidFill>
                  <a:srgbClr val="3C3C3C"/>
                </a:solidFill>
                <a:latin typeface="Noto Serif" panose="02020600060500020200" pitchFamily="18" charset="0"/>
              </a:rPr>
            </a:br>
            <a:br>
              <a:rPr lang="ru-RU" sz="3200" i="1" dirty="0">
                <a:solidFill>
                  <a:srgbClr val="3C3C3C"/>
                </a:solidFill>
                <a:latin typeface="Noto Serif" panose="02020600060500020200" pitchFamily="18" charset="0"/>
              </a:rPr>
            </a:br>
            <a:br>
              <a:rPr lang="ru-RU" sz="3200" i="1" dirty="0">
                <a:solidFill>
                  <a:srgbClr val="3C3C3C"/>
                </a:solidFill>
                <a:latin typeface="Noto Serif" panose="02020600060500020200" pitchFamily="18" charset="0"/>
              </a:rPr>
            </a:br>
            <a:r>
              <a:rPr lang="ru-RU" sz="3200" i="1" dirty="0">
                <a:solidFill>
                  <a:srgbClr val="3C3C3C"/>
                </a:solidFill>
                <a:latin typeface="Noto Serif" panose="02020600060500020200" pitchFamily="18" charset="0"/>
              </a:rPr>
              <a:t>Фразеологизмы</a:t>
            </a:r>
            <a:r>
              <a:rPr lang="ru-RU" sz="3200" b="0" i="1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 или устойчивые обороты речи, — одна из наиболее ярких составляющих любого языка. Какие-то из них возникают в свете исторических событий и традиций, другие рождаются в народной молве и литературных произведениях, третьи — приходят из иностранных языков. Проверьте, насколько хорошо вы разбираетесь в крылатых выражениях.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6721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D0F743-32A1-41A9-DB99-79B7C65F4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>
                <a:effectLst/>
                <a:latin typeface="Noto Serif" panose="02020600060500020200" pitchFamily="18" charset="0"/>
              </a:rPr>
              <a:t>10.Как появилось выражение </a:t>
            </a:r>
            <a:r>
              <a:rPr lang="ru-RU" b="1" i="1" dirty="0">
                <a:effectLst/>
                <a:latin typeface="Noto Serif" panose="02020600060500020200" pitchFamily="18" charset="0"/>
              </a:rPr>
              <a:t>«узнать всю подноготную»</a:t>
            </a:r>
            <a:r>
              <a:rPr lang="ru-RU" b="1" i="0" dirty="0">
                <a:effectLst/>
                <a:latin typeface="Noto Serif" panose="02020600060500020200" pitchFamily="18" charset="0"/>
              </a:rPr>
              <a:t>?</a:t>
            </a:r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8277D12-EC45-E7F1-4BE0-B1D0F83D0E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662466"/>
            <a:ext cx="1119248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Гадалки осматривали пальцы человека, чтобы определить его судьбу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Следователи снимали отпечатки пальцев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Человека подвергали пыткам, чтобы выбить правду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Когда появились первые салоны маникюра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657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594126-1231-9508-6CE9-C9F10F793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Правильный ответ: «Человека подвергали пыткам, чтобы выбить правду»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3BC635-4B11-7579-3DD0-2C705F328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«Узнать всю подноготную»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 — значит выпытать все до мельчайших подробностей, узнать чьи-то сокровенные тайны. Добывали эту «подноготную» правду жестоким образом: палачи вгоняли под ногти обвиняемого иглы или гвозди. Редко кто мог выдержать такие пытки и потому рассказывал все подчистую. Интересно, что такое же происхождение имеет и сочетание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«подлинная правда»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. Добивались ее также пытками: по одной версии, преступников секли плетьми, которые назывались «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линники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», или били «подлинниками» — длинными палками.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132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E6163-EC59-E41A-CA29-BE610DC4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>
                <a:effectLst/>
                <a:latin typeface="Noto Serif" panose="02020600060500020200" pitchFamily="18" charset="0"/>
              </a:rPr>
              <a:t>11.Какое из этих выражений пришло в русский язык из латинского?</a:t>
            </a:r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66EBACE-725D-D451-2E30-31A5C0467A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585248"/>
            <a:ext cx="789511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Притча во языцех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Ящик Пандоры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Искать иголку в стоге сена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Жребий брошен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618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971AF7-9A75-80E4-0951-90CA413D0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Правильный ответ : «Жребий брошен»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B796A9-D693-E436-C36F-493B4CFA2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0" i="1" dirty="0" err="1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Alea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iacta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est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,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 иначе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«жребий брошен»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, — так сказал Юлий Цезарь, когда переходил реку Рубикон. Он показал, что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«выбор сделан», «назад дороги нет»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 и он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«готов рискнуть ради великой цели»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 — власти и славы римского диктатора. А когда достиг ее, отправил весть о победе фразой 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Veni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, 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vidi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, 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vici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 —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«Пришел, увидел, победил»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. Если из древнегреческого языка в русский пришли в основном выражения, связанные с мифами и легендами: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«ахиллесова пята», «гомерический смех», «ящик Пандоры», «Сизифов труд», «яблоко раздора»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, то из латинского — из самых разных областей. Например,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«через тернии к звездам», «в здоровом теле — здоровый дух», «быстрее, выше, сильнее», «человек человеку — волк», «лови момент», «третьего не дано»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852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09A890-332B-60DE-93BC-6667DA38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>
                <a:effectLst/>
                <a:latin typeface="Noto Serif" panose="02020600060500020200" pitchFamily="18" charset="0"/>
              </a:rPr>
              <a:t>12.Какой из этих фразеологизмов придумал Владимир Маяковский?</a:t>
            </a:r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F9F47A9-63BE-8E47-2492-4217C3AF61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016134"/>
            <a:ext cx="10814179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И какой же русский не любит быстрой езды?</a:t>
            </a: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Рукописи не горят</a:t>
            </a: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Краткость — сестра таланта</a:t>
            </a: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И ежу понятно</a:t>
            </a: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691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D50F7C-1924-F278-B041-BAAA1C145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Правильный ответ: «И ежу понятно»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C1BAA1-6043-3667-9B5B-1710D02CB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В 1925 году Владимир Маяковский написал «Сказку о Пете, толстом ребенке, и о Симе, который тонкий». Там и прозвучала впервые эта фраза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«Ясно даже и ежу — этот Петя был буржуй»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. Скорее всего, еж просто подошел для рифмы «буржуй», но здесь нашла отражение и советская реальность. В интернатах для одаренных детей существовали классы под буквой Е, Ж, И. Если А, Б, В, Г, Д учились по углубленной системе, то Е, Ж, И отставали от них на год. Популярным выражение стало после выхода повести Стругацких «Страна багровых туч»: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«Да ведь и ежу ясно… — 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Юрковский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 подумал и махнул рукой. — Пещерные люди!»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 Так стали говорить о том, что очевидно и доступно для понимания любого человека.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11012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90D9E-1C12-BF75-09B6-5C296F7A5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dirty="0">
                <a:effectLst/>
                <a:latin typeface="Noto Serif" panose="02020600060500020200" pitchFamily="18" charset="0"/>
              </a:rPr>
              <a:t>13.Такой фразой в фильме Леонида Гайдая «Кавказская пленница» нашли способ сразу перейти к делу, опуская подробности.</a:t>
            </a:r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45F9023-1FA9-6998-5A7B-19AF3BFE6F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585248"/>
            <a:ext cx="9198352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Короче, Склифосовский!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Надо, Федя, надо!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Куй железо не отходя от кассы!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Утром деньги, вечером стулья!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5331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71DE44-522E-D5B7-C0AB-044705BAE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Правильный ответ: «Короче, Склифосовский!»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4CFF39-D289-59A9-2735-0D3331035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Одна из наиболее известных фраз советского кино обрела свою жизнь и вне экрана. Так герой Юрия Никулина, Балбес, пытался остановить затянувшуюся лекцию о ящуре, которую ему читали переодевшийся в санитара друг Шурика: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«Фильтрующийся вирус ящура особенно бурно развивается в организме… — Короче, 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Склихасовский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! — Тебе неинтересно — не мешай. Пожалуйста, дальше»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. Сейчас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«Короче, Склифосовский»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 говорят, когда хотят прекратить ненужный поток информации.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9747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9D32CB-416B-2322-4E6D-490B2497C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A60B00-22E0-C1E6-1900-8F4296FA8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ru-RU" dirty="0"/>
              <a:t>Авторы</a:t>
            </a:r>
          </a:p>
          <a:p>
            <a:pPr algn="r"/>
            <a:r>
              <a:rPr lang="ru-RU" dirty="0" err="1"/>
              <a:t>Елжова</a:t>
            </a:r>
            <a:r>
              <a:rPr lang="ru-RU" dirty="0"/>
              <a:t> Е.В.</a:t>
            </a:r>
          </a:p>
          <a:p>
            <a:pPr algn="r"/>
            <a:r>
              <a:rPr lang="ru-RU" dirty="0"/>
              <a:t>Шведова И.А.</a:t>
            </a:r>
          </a:p>
        </p:txBody>
      </p:sp>
    </p:spTree>
    <p:extLst>
      <p:ext uri="{BB962C8B-B14F-4D97-AF65-F5344CB8AC3E}">
        <p14:creationId xmlns:p14="http://schemas.microsoft.com/office/powerpoint/2010/main" val="536305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0666F079-3A9F-8AB8-6A2E-D6D64D2DA2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656565"/>
                </a:solidFill>
                <a:effectLst/>
                <a:uLnTx/>
                <a:uFillTx/>
                <a:latin typeface="Noto Serif" panose="02020600060500020200" pitchFamily="18" charset="0"/>
                <a:ea typeface="+mj-ea"/>
                <a:cs typeface="Noto Serif" panose="02020600060500020200" pitchFamily="18" charset="0"/>
              </a:rPr>
              <a:t>Ванька-Встанька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1200" cap="none" spc="0" normalizeH="0" baseline="0" noProof="0" dirty="0">
              <a:ln>
                <a:noFill/>
              </a:ln>
              <a:solidFill>
                <a:srgbClr val="656565"/>
              </a:solidFill>
              <a:effectLst/>
              <a:uLnTx/>
              <a:uFillTx/>
              <a:latin typeface="Noto Serif" panose="02020600060500020200" pitchFamily="18" charset="0"/>
              <a:ea typeface="+mj-ea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656565"/>
                </a:solidFill>
                <a:effectLst/>
                <a:uLnTx/>
                <a:uFillTx/>
                <a:latin typeface="Noto Serif" panose="02020600060500020200" pitchFamily="18" charset="0"/>
                <a:ea typeface="+mj-ea"/>
                <a:cs typeface="Noto Serif" panose="02020600060500020200" pitchFamily="18" charset="0"/>
              </a:rPr>
              <a:t>Филькина грамота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1200" cap="none" spc="0" normalizeH="0" baseline="0" noProof="0" dirty="0">
              <a:ln>
                <a:noFill/>
              </a:ln>
              <a:solidFill>
                <a:srgbClr val="656565"/>
              </a:solidFill>
              <a:effectLst/>
              <a:uLnTx/>
              <a:uFillTx/>
              <a:latin typeface="Noto Serif" panose="02020600060500020200" pitchFamily="18" charset="0"/>
              <a:ea typeface="+mj-ea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656565"/>
                </a:solidFill>
                <a:effectLst/>
                <a:uLnTx/>
                <a:uFillTx/>
                <a:latin typeface="Noto Serif" panose="02020600060500020200" pitchFamily="18" charset="0"/>
                <a:ea typeface="+mj-ea"/>
                <a:cs typeface="Noto Serif" panose="02020600060500020200" pitchFamily="18" charset="0"/>
              </a:rPr>
              <a:t>Мели, Емеля, твоя неделя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1200" cap="none" spc="0" normalizeH="0" baseline="0" noProof="0" dirty="0">
              <a:ln>
                <a:noFill/>
              </a:ln>
              <a:solidFill>
                <a:srgbClr val="656565"/>
              </a:solidFill>
              <a:effectLst/>
              <a:uLnTx/>
              <a:uFillTx/>
              <a:latin typeface="Noto Serif" panose="02020600060500020200" pitchFamily="18" charset="0"/>
              <a:ea typeface="+mj-ea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656565"/>
                </a:solidFill>
                <a:effectLst/>
                <a:uLnTx/>
                <a:uFillTx/>
                <a:latin typeface="Noto Serif" panose="02020600060500020200" pitchFamily="18" charset="0"/>
                <a:ea typeface="+mj-ea"/>
                <a:cs typeface="Noto Serif" panose="02020600060500020200" pitchFamily="18" charset="0"/>
              </a:rPr>
              <a:t>Фома неверующий</a:t>
            </a:r>
            <a:endParaRPr lang="ru-RU" sz="2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80D7049-8133-B761-FEAE-AA92B7518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1850" y="1523368"/>
            <a:ext cx="9718686" cy="3225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26820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1.Это выражение появилось в эпоху Ивана Грозного.</a:t>
            </a:r>
            <a:b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</a:b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 Московский митрополит отправлял царю несчетное</a:t>
            </a:r>
            <a:b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</a:b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 количество посланий с просьбой изменить его указы,</a:t>
            </a:r>
            <a:b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</a:br>
            <a:r>
              <a:rPr kumimoji="0" lang="ru-RU" alt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 но так ничего и не добился.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1400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661474-BB40-3B12-8EFD-C438883BA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Правильный ответ : «Филькина грамота»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09CFB2-DB11-8F9E-91D2-546FFF6FC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Сегодня «филькиными грамотами» называют безграмотно составленные бумаги, не имеющие юридической силы. В 1568 году между Иваном IV и митрополитом Филиппом возникли серьезные разногласия. На третий год опричнины, которая истощала страну, митрополит попросил царя ее отменить. За это попал в опалу: Филиппа лишили сана и сослали в тверской Успенский монастырь. Оттуда он отправлял Ивану Грозному письма с требованием одуматься, только все было напрасно. Царь презрительно называл митрополита «Филькой», а его письма — пустыми, ничего не значащими «Филькиными грамотами». В 1569 году известный опричник Малюта Скуратов задушил Филиппа. Церковь позднее признала митрополита мучеником, но в народе сохранилась за «Филькой» слава недалекого, глупого человека. Отсюда, кстати, могло и пойти слово «простофиля».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901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2CCC3A-4DA6-716D-61CA-856F40872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dirty="0">
                <a:effectLst/>
                <a:latin typeface="Noto Serif" panose="02020600060500020200" pitchFamily="18" charset="0"/>
              </a:rPr>
              <a:t>2.Какая фраза, ставшая культовой в советское время, на самом деле появилась в средневековой Руси?</a:t>
            </a:r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A5E0005-D0EF-5FE4-555D-712F64CC6B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016135"/>
            <a:ext cx="8767144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В Тулу со своим самоваром не ездят</a:t>
            </a: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Язык до Киева доведет</a:t>
            </a: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Москва слезам не верит</a:t>
            </a: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Погиб, как швед под Полтавой</a:t>
            </a: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586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A7D622-EC9D-E09C-D278-91067995B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Правильный ответ: «Москва слезам не верит»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C3E45A-5458-EB03-9328-FF094742E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«Ну, ладно, ладно! Москва слезам не верит. Тут не плакать, а действовать надо»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, — говорит героиня Ирины Муравьевой в известном фильме Владимира Меньшова. Только вот появилось это меткое высказывание намного раньше — во времена возвышения Московского княжества. Тогда Русь находилась под гнетом монгольских ханов, а московский князь держал ярлык — ханскую грамоту на управление русскими землями и сбор дани. В годы правления Ивана Калиты с других городов собирали настолько большую дань, что в Москву стали отправлять челобитчиков с просьбами исправить эту несправедливость. Однако посланников жестоко наказывали для устрашения других. А в народе стали поговаривать: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«Москва слезам не потакает (не верит)», «Москва бьет с носка», «Москву не 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расквелишь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 (не разжалобишь)», «Москва по нашим бедам не плачет»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083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284271-3F73-494C-C20F-11759FC4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dirty="0">
                <a:effectLst/>
                <a:latin typeface="Noto Serif" panose="02020600060500020200" pitchFamily="18" charset="0"/>
              </a:rPr>
              <a:t>3.Когда кто-то оказывается в крайне тяжелом положении, говорят </a:t>
            </a:r>
            <a:r>
              <a:rPr lang="ru-RU" b="1" i="1" dirty="0">
                <a:effectLst/>
                <a:latin typeface="Noto Serif" panose="02020600060500020200" pitchFamily="18" charset="0"/>
              </a:rPr>
              <a:t>«дошел до ручки»</a:t>
            </a:r>
            <a:r>
              <a:rPr lang="ru-RU" b="1" i="0" dirty="0">
                <a:effectLst/>
                <a:latin typeface="Noto Serif" panose="02020600060500020200" pitchFamily="18" charset="0"/>
              </a:rPr>
              <a:t>. А что такое ручка?</a:t>
            </a:r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3DBD97B-BA42-E655-C094-0C1021CA06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585248"/>
            <a:ext cx="932018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Канцелярская принадлежность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Ручка двери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Дужка калача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Часть тела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972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79AB35-B2BC-468E-DB53-F75F50EF3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dirty="0">
                <a:effectLst/>
                <a:latin typeface="Noto Serif" panose="02020600060500020200" pitchFamily="18" charset="0"/>
              </a:rPr>
              <a:t>4.Изначально этот фразеологизм был положительным напутствием, а сегодня с ним стоит быть осторожнее.</a:t>
            </a:r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9E479CF-54F4-9D97-974B-2D8F6D9223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585248"/>
            <a:ext cx="6825908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На все четыре стороны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Скатертью дорога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Поминай как звали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rgbClr val="656565"/>
              </a:solidFill>
              <a:effectLst/>
              <a:latin typeface="Noto Serif" panose="02020600060500020200" pitchFamily="18" charset="0"/>
              <a:cs typeface="Noto Serif" panose="02020600060500020200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Noto Serif" panose="02020600060500020200" pitchFamily="18" charset="0"/>
                <a:cs typeface="Noto Serif" panose="02020600060500020200" pitchFamily="18" charset="0"/>
              </a:rPr>
              <a:t>Иди куда глаза глядят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313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E4EA23-BD36-2935-B862-AD332EA73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Правильный ответ: «Скатертью дорога»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A92D85-1415-24B6-DF38-34C1140A0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Дороги на Руси не отличались ровностью и гладкостью. Поэтому отправляя знакомого в долгий путь, ему желали ровной и гладкой дороги, а сравнивали ее обычно с холщовой или камчатной скатертью. Как писал поэт Иван Аксаков в поэме «Бродяга»: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«Прямая дорога, большая дорога! Простору не мало взяла ты у Бога, Ты вдаль протянулась, пряма, как стрела, Широкою гладью, что скатерть, легла!»</a:t>
            </a:r>
            <a:r>
              <a:rPr lang="ru-RU" b="0" i="0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. Однако позднее доброе пожелание приобрело отрицательный оттенок — безразличия к чьему-либо отъезду, пожелание быстрее избавиться от чьего-либо присутствия. Так, герой «Хождения по мукам» Алексея Толстого говорил: </a:t>
            </a:r>
            <a:r>
              <a:rPr lang="ru-RU" b="0" i="1" dirty="0">
                <a:solidFill>
                  <a:srgbClr val="000000"/>
                </a:solidFill>
                <a:effectLst/>
                <a:latin typeface="Noto Serif" panose="02020600060500020200" pitchFamily="18" charset="0"/>
              </a:rPr>
              <a:t>«Я неплохо изучил русский язык, я знаю, — когда говорят: «скатертью дорога», это значит: «убирайся ко всем чертям»…»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2166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2048</Words>
  <Application>Microsoft Office PowerPoint</Application>
  <PresentationFormat>Широкоэкранный</PresentationFormat>
  <Paragraphs>138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Noto Serif</vt:lpstr>
      <vt:lpstr>Тема Office</vt:lpstr>
      <vt:lpstr>Квиз на знание фразеологизмов:</vt:lpstr>
      <vt:lpstr>    Фразеологизмы или устойчивые обороты речи, — одна из наиболее ярких составляющих любого языка. Какие-то из них возникают в свете исторических событий и традиций, другие рождаются в народной молве и литературных произведениях, третьи — приходят из иностранных языков. Проверьте, насколько хорошо вы разбираетесь в крылатых выражениях.</vt:lpstr>
      <vt:lpstr>1.Это выражение появилось в эпоху Ивана Грозного.  Московский митрополит отправлял царю несчетное  количество посланий с просьбой изменить его указы,  но так ничего и не добился.  </vt:lpstr>
      <vt:lpstr>Правильный ответ : «Филькина грамота»</vt:lpstr>
      <vt:lpstr>2.Какая фраза, ставшая культовой в советское время, на самом деле появилась в средневековой Руси?</vt:lpstr>
      <vt:lpstr>Правильный ответ: «Москва слезам не верит»</vt:lpstr>
      <vt:lpstr>3.Когда кто-то оказывается в крайне тяжелом положении, говорят «дошел до ручки». А что такое ручка?</vt:lpstr>
      <vt:lpstr>4.Изначально этот фразеологизм был положительным напутствием, а сегодня с ним стоит быть осторожнее.</vt:lpstr>
      <vt:lpstr>Правильный ответ: «Скатертью дорога»</vt:lpstr>
      <vt:lpstr>5.Благодаря какой профессии в русском языке появилось устойчивое сочетание «большая шишка»?</vt:lpstr>
      <vt:lpstr>Правильный ответ: «Бурлак»</vt:lpstr>
      <vt:lpstr>6.Раньше на медведя во время охоты ходили с заостренным колом. Зверь шел на него и обрекал себя на смерть. Какое выражение появилось в связи с этим?</vt:lpstr>
      <vt:lpstr>Правильный ответ: «Лезть на рожон»</vt:lpstr>
      <vt:lpstr>7.Греки говорят «когда на смоковнице созреют золотые драхмы», венгры — «когда моя старая шляпа придет к священнику на исповедь», немцы — «когда лиса и заяц скажут друг другу спокойной ночи». А как звучит этот фразеологизм по-русски?</vt:lpstr>
      <vt:lpstr>Правильный ответ: «Когда рак на горе свистнет»</vt:lpstr>
      <vt:lpstr>8.Как на Руси сказали бы о том, что сегодня называют «прокрастинировать»?</vt:lpstr>
      <vt:lpstr>Правильный ответ: «Откладывать в долгий ящик»</vt:lpstr>
      <vt:lpstr>9.Благодаря этому писателю русский язык пополнился такими крылатыми выражениями, как «как белка в колесе», «рыльце в пуху» и «мартышкин труд».</vt:lpstr>
      <vt:lpstr>Правильный ответ: Иван Крылов</vt:lpstr>
      <vt:lpstr>10.Как появилось выражение «узнать всю подноготную»?</vt:lpstr>
      <vt:lpstr>Правильный ответ: «Человека подвергали пыткам, чтобы выбить правду»</vt:lpstr>
      <vt:lpstr>11.Какое из этих выражений пришло в русский язык из латинского?</vt:lpstr>
      <vt:lpstr>Правильный ответ : «Жребий брошен»</vt:lpstr>
      <vt:lpstr>12.Какой из этих фразеологизмов придумал Владимир Маяковский?</vt:lpstr>
      <vt:lpstr>Правильный ответ: «И ежу понятно»</vt:lpstr>
      <vt:lpstr>13.Такой фразой в фильме Леонида Гайдая «Кавказская пленница» нашли способ сразу перейти к делу, опуская подробности.</vt:lpstr>
      <vt:lpstr>Правильный ответ: «Короче, Склифосовский!»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Квиз на знание фразеологизмов:</dc:title>
  <dc:creator>Accaunt Dns</dc:creator>
  <cp:lastModifiedBy>Accaunt Dns</cp:lastModifiedBy>
  <cp:revision>1</cp:revision>
  <dcterms:created xsi:type="dcterms:W3CDTF">2023-07-14T06:26:54Z</dcterms:created>
  <dcterms:modified xsi:type="dcterms:W3CDTF">2023-07-19T06:43:12Z</dcterms:modified>
</cp:coreProperties>
</file>