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72" r:id="rId1"/>
  </p:sldMasterIdLst>
  <p:notesMasterIdLst>
    <p:notesMasterId r:id="rId64"/>
  </p:notesMasterIdLst>
  <p:sldIdLst>
    <p:sldId id="414" r:id="rId2"/>
    <p:sldId id="532" r:id="rId3"/>
    <p:sldId id="603" r:id="rId4"/>
    <p:sldId id="652" r:id="rId5"/>
    <p:sldId id="645" r:id="rId6"/>
    <p:sldId id="657" r:id="rId7"/>
    <p:sldId id="646" r:id="rId8"/>
    <p:sldId id="656" r:id="rId9"/>
    <p:sldId id="647" r:id="rId10"/>
    <p:sldId id="653" r:id="rId11"/>
    <p:sldId id="648" r:id="rId12"/>
    <p:sldId id="655" r:id="rId13"/>
    <p:sldId id="649" r:id="rId14"/>
    <p:sldId id="654" r:id="rId15"/>
    <p:sldId id="650" r:id="rId16"/>
    <p:sldId id="643" r:id="rId17"/>
    <p:sldId id="651" r:id="rId18"/>
    <p:sldId id="644" r:id="rId19"/>
    <p:sldId id="658" r:id="rId20"/>
    <p:sldId id="455" r:id="rId21"/>
    <p:sldId id="458" r:id="rId22"/>
    <p:sldId id="664" r:id="rId23"/>
    <p:sldId id="665" r:id="rId24"/>
    <p:sldId id="669" r:id="rId25"/>
    <p:sldId id="670" r:id="rId26"/>
    <p:sldId id="671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82" r:id="rId38"/>
    <p:sldId id="683" r:id="rId39"/>
    <p:sldId id="684" r:id="rId40"/>
    <p:sldId id="685" r:id="rId41"/>
    <p:sldId id="686" r:id="rId42"/>
    <p:sldId id="687" r:id="rId43"/>
    <p:sldId id="688" r:id="rId44"/>
    <p:sldId id="689" r:id="rId45"/>
    <p:sldId id="690" r:id="rId46"/>
    <p:sldId id="691" r:id="rId47"/>
    <p:sldId id="692" r:id="rId48"/>
    <p:sldId id="578" r:id="rId49"/>
    <p:sldId id="662" r:id="rId50"/>
    <p:sldId id="663" r:id="rId51"/>
    <p:sldId id="666" r:id="rId52"/>
    <p:sldId id="693" r:id="rId53"/>
    <p:sldId id="667" r:id="rId54"/>
    <p:sldId id="694" r:id="rId55"/>
    <p:sldId id="668" r:id="rId56"/>
    <p:sldId id="695" r:id="rId57"/>
    <p:sldId id="696" r:id="rId58"/>
    <p:sldId id="697" r:id="rId59"/>
    <p:sldId id="698" r:id="rId60"/>
    <p:sldId id="699" r:id="rId61"/>
    <p:sldId id="700" r:id="rId62"/>
    <p:sldId id="701" r:id="rId63"/>
  </p:sldIdLst>
  <p:sldSz cx="9144000" cy="5143500" type="screen16x9"/>
  <p:notesSz cx="6858000" cy="9144000"/>
  <p:embeddedFontLst>
    <p:embeddedFont>
      <p:font typeface="Roboto Slab" pitchFamily="2" charset="0"/>
      <p:regular r:id="rId65"/>
      <p:bold r:id="rId66"/>
    </p:embeddedFont>
    <p:embeddedFont>
      <p:font typeface="Open Sans" panose="020B0604020202020204" charset="0"/>
      <p:regular r:id="rId67"/>
      <p:bold r:id="rId68"/>
      <p:italic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Roboto" panose="02000000000000000000" pitchFamily="2" charset="0"/>
      <p:regular r:id="rId74"/>
      <p:bold r:id="rId75"/>
      <p:italic r:id="rId76"/>
      <p:boldItalic r:id="rId77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993" userDrawn="1">
          <p15:clr>
            <a:srgbClr val="A4A3A4"/>
          </p15:clr>
        </p15:guide>
        <p15:guide id="6" pos="2767" userDrawn="1">
          <p15:clr>
            <a:srgbClr val="A4A3A4"/>
          </p15:clr>
        </p15:guide>
        <p15:guide id="7" pos="1844" userDrawn="1">
          <p15:clr>
            <a:srgbClr val="A4A3A4"/>
          </p15:clr>
        </p15:guide>
        <p15:guide id="8" pos="3901" userDrawn="1">
          <p15:clr>
            <a:srgbClr val="A4A3A4"/>
          </p15:clr>
        </p15:guide>
        <p15:guide id="9" pos="2086" userDrawn="1">
          <p15:clr>
            <a:srgbClr val="A4A3A4"/>
          </p15:clr>
        </p15:guide>
        <p15:guide id="10" pos="367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A8C0"/>
    <a:srgbClr val="FFC104"/>
    <a:srgbClr val="B98724"/>
    <a:srgbClr val="DA9D23"/>
    <a:srgbClr val="FFDD71"/>
    <a:srgbClr val="5B4CFF"/>
    <a:srgbClr val="1300C8"/>
    <a:srgbClr val="0071C1"/>
    <a:srgbClr val="FFC000"/>
    <a:srgbClr val="E8EA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162" autoAdjust="0"/>
  </p:normalViewPr>
  <p:slideViewPr>
    <p:cSldViewPr snapToGrid="0">
      <p:cViewPr>
        <p:scale>
          <a:sx n="100" d="100"/>
          <a:sy n="100" d="100"/>
        </p:scale>
        <p:origin x="2142" y="990"/>
      </p:cViewPr>
      <p:guideLst>
        <p:guide orient="horz" pos="237"/>
        <p:guide pos="226"/>
        <p:guide pos="5534"/>
        <p:guide orient="horz" pos="3003"/>
        <p:guide pos="2993"/>
        <p:guide pos="2767"/>
        <p:guide pos="1844"/>
        <p:guide pos="3901"/>
        <p:guide pos="2086"/>
        <p:guide pos="367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10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8.fntdata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2.fntdata"/><Relationship Id="rId7" Type="http://schemas.openxmlformats.org/officeDocument/2006/relationships/slide" Target="slides/slide6.xml"/><Relationship Id="rId71" Type="http://schemas.openxmlformats.org/officeDocument/2006/relationships/font" Target="fonts/font7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1B41E-17B3-44CE-8E19-FCB63DD51A28}" type="datetimeFigureOut">
              <a:rPr lang="ru-RU" smtClean="0"/>
              <a:t>07.04.2022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61DEFC-839A-4688-A129-6AA2F4833D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5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330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653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5831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85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351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1710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18934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2114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37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4530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06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5215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159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723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22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9145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61DEFC-839A-4688-A129-6AA2F4833DA1}" type="slidenum">
              <a:rPr lang="ru-RU" smtClean="0"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617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3483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426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4930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723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287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1425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47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259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7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22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046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903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655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F394D-A24F-4D3B-936C-7A199809828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177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0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8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773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06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07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66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772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4013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94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8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91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6E679-DC75-4745-852D-F583D5FA2C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07.04.2022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1A449-B48E-44C3-9B97-791039936F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37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5" Type="http://schemas.openxmlformats.org/officeDocument/2006/relationships/image" Target="../media/image3.png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8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9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3" Type="http://schemas.openxmlformats.org/officeDocument/2006/relationships/image" Target="../media/image4.png"/><Relationship Id="rId7" Type="http://schemas.openxmlformats.org/officeDocument/2006/relationships/slide" Target="slide24.xml"/><Relationship Id="rId12" Type="http://schemas.openxmlformats.org/officeDocument/2006/relationships/slide" Target="slide4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11" Type="http://schemas.openxmlformats.org/officeDocument/2006/relationships/slide" Target="slide40.xml"/><Relationship Id="rId5" Type="http://schemas.openxmlformats.org/officeDocument/2006/relationships/slide" Target="slide48.xml"/><Relationship Id="rId10" Type="http://schemas.openxmlformats.org/officeDocument/2006/relationships/slide" Target="slide36.xml"/><Relationship Id="rId4" Type="http://schemas.openxmlformats.org/officeDocument/2006/relationships/image" Target="../media/image3.png"/><Relationship Id="rId9" Type="http://schemas.openxmlformats.org/officeDocument/2006/relationships/slide" Target="slide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23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6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2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2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3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5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slide" Target="slide35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7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38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9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5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4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4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3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4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slide" Target="slide4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7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slide" Target="slide19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53.xml"/><Relationship Id="rId3" Type="http://schemas.openxmlformats.org/officeDocument/2006/relationships/image" Target="../media/image4.png"/><Relationship Id="rId7" Type="http://schemas.openxmlformats.org/officeDocument/2006/relationships/slide" Target="slide51.xml"/><Relationship Id="rId12" Type="http://schemas.openxmlformats.org/officeDocument/2006/relationships/slide" Target="slide6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49.xml"/><Relationship Id="rId11" Type="http://schemas.openxmlformats.org/officeDocument/2006/relationships/slide" Target="slide59.xml"/><Relationship Id="rId5" Type="http://schemas.openxmlformats.org/officeDocument/2006/relationships/image" Target="../media/image3.png"/><Relationship Id="rId10" Type="http://schemas.openxmlformats.org/officeDocument/2006/relationships/slide" Target="slide57.xml"/><Relationship Id="rId4" Type="http://schemas.openxmlformats.org/officeDocument/2006/relationships/slide" Target="slide1.xml"/><Relationship Id="rId9" Type="http://schemas.openxmlformats.org/officeDocument/2006/relationships/slide" Target="slide5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0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6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2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2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slide" Target="slide56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1.xml"/><Relationship Id="rId4" Type="http://schemas.openxmlformats.org/officeDocument/2006/relationships/image" Target="../media/image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0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7.xml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2.xml"/><Relationship Id="rId5" Type="http://schemas.openxmlformats.org/officeDocument/2006/relationships/image" Target="../media/image25.png"/><Relationship Id="rId4" Type="http://schemas.openxmlformats.org/officeDocument/2006/relationships/slide" Target="slide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4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8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9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slide" Target="slide10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9" name="Скругленный прямоугольник 18">
            <a:hlinkClick r:id="rId6" action="ppaction://hlinksldjump"/>
          </p:cNvPr>
          <p:cNvSpPr/>
          <p:nvPr/>
        </p:nvSpPr>
        <p:spPr>
          <a:xfrm>
            <a:off x="860776" y="2879027"/>
            <a:ext cx="302983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0" dist="190500" dir="5400000" sx="90000" sy="90000" algn="t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>
                <a:solidFill>
                  <a:prstClr val="white"/>
                </a:solidFill>
                <a:latin typeface="Roboto Slab"/>
              </a:rPr>
              <a:t>Начать игру</a:t>
            </a: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358776" y="859412"/>
            <a:ext cx="4033838" cy="115108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defTabSz="914377">
              <a:lnSpc>
                <a:spcPct val="85000"/>
              </a:lnSpc>
            </a:pPr>
            <a:r>
              <a:rPr lang="ru-RU" sz="4400" b="1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Космическая одиссея</a:t>
            </a:r>
            <a:endParaRPr lang="ru-RU" sz="4400" b="1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358775" y="376238"/>
            <a:ext cx="4033838" cy="27699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1800" dirty="0" smtClean="0">
                <a:solidFill>
                  <a:srgbClr val="FFC000"/>
                </a:solidFill>
                <a:latin typeface="Roboto Slab"/>
              </a:rPr>
              <a:t>Познавательная игра</a:t>
            </a:r>
            <a:endParaRPr lang="ru-RU" sz="1800" dirty="0">
              <a:solidFill>
                <a:srgbClr val="FFC00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860775" y="4024557"/>
            <a:ext cx="3029835" cy="74270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444500" dist="190500" dir="5400000" sx="90000" sy="90000" algn="t" rotWithShape="0">
              <a:schemeClr val="tx1">
                <a:alpha val="3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360000" tIns="180000" rIns="360000" bIns="180000" rtlCol="0" anchor="ctr">
            <a:spAutoFit/>
          </a:bodyPr>
          <a:lstStyle/>
          <a:p>
            <a:pPr algn="ctr"/>
            <a:r>
              <a:rPr lang="ru-RU" sz="2000" dirty="0" smtClean="0">
                <a:solidFill>
                  <a:prstClr val="white"/>
                </a:solidFill>
                <a:latin typeface="Roboto Slab"/>
              </a:rPr>
              <a:t>Правила игры</a:t>
            </a:r>
            <a:endParaRPr lang="ru-RU" sz="2000" dirty="0">
              <a:solidFill>
                <a:prstClr val="white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214082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s://kosmo-museum.ru/uploads/ckeditor/pictures/2880/content_FP2A37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8"/>
          <a:stretch/>
        </p:blipFill>
        <p:spPr bwMode="auto">
          <a:xfrm>
            <a:off x="5307724" y="0"/>
            <a:ext cx="38362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Вымысел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72966"/>
            <a:ext cx="4267022" cy="296401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700" dirty="0">
                <a:ea typeface="Roboto Slab" pitchFamily="2" charset="0"/>
              </a:rPr>
              <a:t>Спускаемый аппарат советской </a:t>
            </a:r>
            <a:r>
              <a:rPr lang="ru-RU" sz="1700" dirty="0" smtClean="0">
                <a:ea typeface="Roboto Slab" pitchFamily="2" charset="0"/>
              </a:rPr>
              <a:t>межпланетной </a:t>
            </a:r>
            <a:r>
              <a:rPr lang="ru-RU" sz="1700" dirty="0">
                <a:ea typeface="Roboto Slab" pitchFamily="2" charset="0"/>
              </a:rPr>
              <a:t>станции «Марс-3</a:t>
            </a:r>
            <a:r>
              <a:rPr lang="ru-RU" sz="1700" dirty="0" smtClean="0">
                <a:ea typeface="Roboto Slab" pitchFamily="2" charset="0"/>
              </a:rPr>
              <a:t>» совершил </a:t>
            </a:r>
            <a:r>
              <a:rPr lang="ru-RU" sz="1700" dirty="0">
                <a:ea typeface="Roboto Slab" pitchFamily="2" charset="0"/>
              </a:rPr>
              <a:t>мягкую посадку на поверхность </a:t>
            </a:r>
            <a:r>
              <a:rPr lang="ru-RU" sz="1700" dirty="0" smtClean="0">
                <a:ea typeface="Roboto Slab" pitchFamily="2" charset="0"/>
              </a:rPr>
              <a:t>красной </a:t>
            </a:r>
            <a:r>
              <a:rPr lang="ru-RU" sz="1700" dirty="0">
                <a:ea typeface="Roboto Slab" pitchFamily="2" charset="0"/>
              </a:rPr>
              <a:t>планеты </a:t>
            </a:r>
            <a:r>
              <a:rPr lang="ru-RU" sz="1700" b="1" dirty="0">
                <a:ea typeface="Roboto Slab" pitchFamily="2" charset="0"/>
              </a:rPr>
              <a:t>2 декабря 1971 года.</a:t>
            </a:r>
          </a:p>
          <a:p>
            <a:pPr>
              <a:lnSpc>
                <a:spcPct val="114000"/>
              </a:lnSpc>
            </a:pPr>
            <a:endParaRPr lang="ru-RU" sz="17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Впервые </a:t>
            </a:r>
            <a:r>
              <a:rPr lang="ru-RU" sz="1700" dirty="0">
                <a:ea typeface="Roboto Slab" pitchFamily="2" charset="0"/>
              </a:rPr>
              <a:t>н</a:t>
            </a:r>
            <a:r>
              <a:rPr lang="ru-RU" sz="1700" dirty="0" smtClean="0">
                <a:ea typeface="Roboto Slab" pitchFamily="2" charset="0"/>
              </a:rPr>
              <a:t>а </a:t>
            </a:r>
            <a:r>
              <a:rPr lang="ru-RU" sz="1700" dirty="0">
                <a:ea typeface="Roboto Slab" pitchFamily="2" charset="0"/>
              </a:rPr>
              <a:t>Землю было передано несколько снимков </a:t>
            </a:r>
            <a:r>
              <a:rPr lang="ru-RU" sz="1700" dirty="0" smtClean="0">
                <a:ea typeface="Roboto Slab" pitchFamily="2" charset="0"/>
              </a:rPr>
              <a:t>Марса, а также данные </a:t>
            </a:r>
            <a:r>
              <a:rPr lang="ru-RU" sz="1700" dirty="0">
                <a:ea typeface="Roboto Slab" pitchFamily="2" charset="0"/>
              </a:rPr>
              <a:t>о составе и </a:t>
            </a:r>
            <a:r>
              <a:rPr lang="ru-RU" sz="1700" dirty="0" smtClean="0">
                <a:ea typeface="Roboto Slab" pitchFamily="2" charset="0"/>
              </a:rPr>
              <a:t>строении его атмосферы, температуре </a:t>
            </a:r>
            <a:r>
              <a:rPr lang="ru-RU" sz="1700" dirty="0">
                <a:ea typeface="Roboto Slab" pitchFamily="2" charset="0"/>
              </a:rPr>
              <a:t>и рельефе</a:t>
            </a:r>
            <a:r>
              <a:rPr lang="ru-RU" sz="1700" dirty="0" smtClean="0">
                <a:ea typeface="Roboto Slab" pitchFamily="2" charset="0"/>
              </a:rPr>
              <a:t>.</a:t>
            </a:r>
            <a:endParaRPr lang="ru-RU" sz="1700" dirty="0">
              <a:ea typeface="Roboto Slab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65388" y="4845380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endParaRPr lang="ru-RU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5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Скафандр американского астронавта Майкла Коллинза | izi.TRA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5307724" y="-1"/>
            <a:ext cx="3836276" cy="51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3" y="751881"/>
            <a:ext cx="4392615" cy="172983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подлинный скафандр Майкла Коллинза, одного </a:t>
            </a:r>
            <a:r>
              <a:rPr lang="ru-RU" sz="2000" dirty="0">
                <a:latin typeface="+mj-lt"/>
              </a:rPr>
              <a:t>из членов первой пилотируемой </a:t>
            </a:r>
            <a:r>
              <a:rPr lang="ru-RU" sz="2000" dirty="0" smtClean="0">
                <a:latin typeface="+mj-lt"/>
              </a:rPr>
              <a:t>миссии</a:t>
            </a:r>
          </a:p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к </a:t>
            </a:r>
            <a:r>
              <a:rPr lang="ru-RU" sz="2000" dirty="0">
                <a:latin typeface="+mj-lt"/>
              </a:rPr>
              <a:t>Луне «Аполлон-11</a:t>
            </a:r>
            <a:r>
              <a:rPr lang="ru-RU" sz="2000" dirty="0" smtClean="0">
                <a:latin typeface="+mj-lt"/>
              </a:rPr>
              <a:t>», хранится в Музее космонавтики в Москве?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0740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Скафандр американского астронавта Майкла Коллинза | izi.TRAVE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5313405" y="-1"/>
            <a:ext cx="3830595" cy="51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00B050"/>
                </a:solidFill>
                <a:latin typeface="+mj-lt"/>
              </a:rPr>
              <a:t>Правда</a:t>
            </a:r>
            <a:endParaRPr lang="ru-RU" sz="2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3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72966"/>
            <a:ext cx="4257301" cy="357867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Майкл Коллинз</a:t>
            </a:r>
            <a:r>
              <a:rPr lang="ru-RU" sz="1700" dirty="0">
                <a:ea typeface="Roboto Slab" pitchFamily="2" charset="0"/>
              </a:rPr>
              <a:t>, в отличие от </a:t>
            </a:r>
            <a:r>
              <a:rPr lang="ru-RU" sz="1700" dirty="0" smtClean="0">
                <a:ea typeface="Roboto Slab" pitchFamily="2" charset="0"/>
              </a:rPr>
              <a:t>Нила </a:t>
            </a:r>
            <a:r>
              <a:rPr lang="ru-RU" sz="1700" dirty="0" err="1">
                <a:ea typeface="Roboto Slab" pitchFamily="2" charset="0"/>
              </a:rPr>
              <a:t>Армстронга</a:t>
            </a:r>
            <a:r>
              <a:rPr lang="ru-RU" sz="1700" dirty="0">
                <a:ea typeface="Roboto Slab" pitchFamily="2" charset="0"/>
              </a:rPr>
              <a:t> и </a:t>
            </a:r>
            <a:r>
              <a:rPr lang="ru-RU" sz="1700" dirty="0" err="1">
                <a:ea typeface="Roboto Slab" pitchFamily="2" charset="0"/>
              </a:rPr>
              <a:t>Базза</a:t>
            </a:r>
            <a:r>
              <a:rPr lang="ru-RU" sz="1700" dirty="0">
                <a:ea typeface="Roboto Slab" pitchFamily="2" charset="0"/>
              </a:rPr>
              <a:t> </a:t>
            </a:r>
            <a:r>
              <a:rPr lang="ru-RU" sz="1700" dirty="0" err="1">
                <a:ea typeface="Roboto Slab" pitchFamily="2" charset="0"/>
              </a:rPr>
              <a:t>Олдрина</a:t>
            </a:r>
            <a:r>
              <a:rPr lang="ru-RU" sz="1700" dirty="0">
                <a:ea typeface="Roboto Slab" pitchFamily="2" charset="0"/>
              </a:rPr>
              <a:t>, на поверхности Луны не был, </a:t>
            </a:r>
            <a:r>
              <a:rPr lang="ru-RU" sz="1700" dirty="0" smtClean="0">
                <a:ea typeface="Roboto Slab" pitchFamily="2" charset="0"/>
              </a:rPr>
              <a:t>но вошёл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в историю космонавтики как </a:t>
            </a:r>
            <a:r>
              <a:rPr lang="ru-RU" sz="1700" dirty="0">
                <a:ea typeface="Roboto Slab" pitchFamily="2" charset="0"/>
              </a:rPr>
              <a:t>первый человек, совершивший два выхода в открытый космос.</a:t>
            </a:r>
          </a:p>
          <a:p>
            <a:pPr>
              <a:lnSpc>
                <a:spcPct val="114000"/>
              </a:lnSpc>
            </a:pPr>
            <a:endParaRPr lang="ru-RU" sz="17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Тренировочный </a:t>
            </a:r>
            <a:r>
              <a:rPr lang="ru-RU" sz="1700" dirty="0">
                <a:ea typeface="Roboto Slab" pitchFamily="2" charset="0"/>
              </a:rPr>
              <a:t>скафандр астронавта был подарен </a:t>
            </a:r>
            <a:r>
              <a:rPr lang="ru-RU" sz="1700" dirty="0" smtClean="0">
                <a:ea typeface="Roboto Slab" pitchFamily="2" charset="0"/>
              </a:rPr>
              <a:t>московскому Музею космонавтики директором </a:t>
            </a:r>
            <a:r>
              <a:rPr lang="ru-RU" sz="1700" dirty="0">
                <a:ea typeface="Roboto Slab" pitchFamily="2" charset="0"/>
              </a:rPr>
              <a:t>и генеральным конструктором НПП «Звезда» Гаем </a:t>
            </a:r>
            <a:r>
              <a:rPr lang="ru-RU" sz="1700" dirty="0" smtClean="0">
                <a:ea typeface="Roboto Slab" pitchFamily="2" charset="0"/>
              </a:rPr>
              <a:t>Ильичом </a:t>
            </a:r>
            <a:r>
              <a:rPr lang="ru-RU" sz="1700" dirty="0" err="1">
                <a:ea typeface="Roboto Slab" pitchFamily="2" charset="0"/>
              </a:rPr>
              <a:t>Севериным</a:t>
            </a:r>
            <a:r>
              <a:rPr lang="ru-RU" sz="1700" dirty="0">
                <a:ea typeface="Roboto Slab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435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hlinkClick r:id="rId2" action="ppaction://hlinksldjump"/>
          </p:cNvPr>
          <p:cNvSpPr/>
          <p:nvPr/>
        </p:nvSpPr>
        <p:spPr>
          <a:xfrm flipH="1">
            <a:off x="358773" y="751881"/>
            <a:ext cx="4392615" cy="175432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первым </a:t>
            </a:r>
            <a:r>
              <a:rPr lang="ru-RU" sz="2000" dirty="0">
                <a:latin typeface="+mj-lt"/>
              </a:rPr>
              <a:t>в мире </a:t>
            </a:r>
            <a:r>
              <a:rPr lang="ru-RU" sz="2000" dirty="0" smtClean="0">
                <a:latin typeface="+mj-lt"/>
              </a:rPr>
              <a:t>планетоходом, </a:t>
            </a:r>
            <a:r>
              <a:rPr lang="ru-RU" sz="2000" dirty="0">
                <a:latin typeface="+mj-lt"/>
              </a:rPr>
              <a:t>успешно </a:t>
            </a:r>
            <a:r>
              <a:rPr lang="ru-RU" sz="2000" dirty="0" smtClean="0">
                <a:latin typeface="+mj-lt"/>
              </a:rPr>
              <a:t>работавшим </a:t>
            </a:r>
            <a:r>
              <a:rPr lang="ru-RU" sz="2000" dirty="0">
                <a:latin typeface="+mj-lt"/>
              </a:rPr>
              <a:t>на поверхности другого небесного </a:t>
            </a:r>
            <a:r>
              <a:rPr lang="ru-RU" sz="2000" dirty="0" smtClean="0">
                <a:latin typeface="+mj-lt"/>
              </a:rPr>
              <a:t>тела, стал китайский аппарат «</a:t>
            </a:r>
            <a:r>
              <a:rPr lang="ru-RU" sz="2000" dirty="0" err="1" smtClean="0">
                <a:latin typeface="+mj-lt"/>
              </a:rPr>
              <a:t>Юйту</a:t>
            </a:r>
            <a:r>
              <a:rPr lang="ru-RU" sz="2000" dirty="0" smtClean="0">
                <a:latin typeface="+mj-lt"/>
              </a:rPr>
              <a:t>»?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3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6608" y="-1970"/>
            <a:ext cx="3877392" cy="5145470"/>
          </a:xfrm>
          <a:prstGeom prst="rect">
            <a:avLst/>
          </a:prstGeom>
        </p:spPr>
      </p:pic>
      <p:pic>
        <p:nvPicPr>
          <p:cNvPr id="5" name="Рисунок 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608" y="-1970"/>
            <a:ext cx="3877392" cy="514547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Вымысел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4" y="872966"/>
            <a:ext cx="4244766" cy="363221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Первым в мире самоходным аппаратом на поверхности другого небесного тела стал советский планетоход </a:t>
            </a:r>
            <a:r>
              <a:rPr lang="ru-RU" sz="1600" b="1" dirty="0">
                <a:ea typeface="Roboto Slab" pitchFamily="2" charset="0"/>
              </a:rPr>
              <a:t>«Луноход-1</a:t>
            </a:r>
            <a:r>
              <a:rPr lang="ru-RU" sz="1600" b="1" dirty="0" smtClean="0">
                <a:ea typeface="Roboto Slab" pitchFamily="2" charset="0"/>
              </a:rPr>
              <a:t>».</a:t>
            </a:r>
          </a:p>
          <a:p>
            <a:pPr>
              <a:lnSpc>
                <a:spcPct val="114000"/>
              </a:lnSpc>
            </a:pPr>
            <a:endParaRPr lang="ru-RU" sz="1600" b="1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Эта </a:t>
            </a:r>
            <a:r>
              <a:rPr lang="ru-RU" sz="1600" dirty="0" err="1">
                <a:ea typeface="Roboto Slab" pitchFamily="2" charset="0"/>
              </a:rPr>
              <a:t>восьмиколёсная</a:t>
            </a:r>
            <a:r>
              <a:rPr lang="ru-RU" sz="1600" dirty="0">
                <a:ea typeface="Roboto Slab" pitchFamily="2" charset="0"/>
              </a:rPr>
              <a:t> научная лаборатория размером с автомобиль «Жигули» проехала по Луне 10,5 км. </a:t>
            </a:r>
          </a:p>
          <a:p>
            <a:pPr>
              <a:lnSpc>
                <a:spcPct val="114000"/>
              </a:lnSpc>
            </a:pP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«Луноход-1» провёл на Луне многочисленные исследования и эксперименты, а также </a:t>
            </a:r>
            <a:r>
              <a:rPr lang="ru-RU" sz="1600" dirty="0" smtClean="0">
                <a:ea typeface="Roboto Slab" pitchFamily="2" charset="0"/>
              </a:rPr>
              <a:t>выполнял поиск площадки </a:t>
            </a:r>
            <a:r>
              <a:rPr lang="ru-RU" sz="1600" dirty="0">
                <a:ea typeface="Roboto Slab" pitchFamily="2" charset="0"/>
              </a:rPr>
              <a:t>для прилунения советской лунной пилотируемой миссии</a:t>
            </a:r>
            <a:r>
              <a:rPr lang="ru-RU" sz="1600" dirty="0" smtClean="0">
                <a:ea typeface="Roboto Slab" pitchFamily="2" charset="0"/>
              </a:rPr>
              <a:t>.</a:t>
            </a:r>
            <a:endParaRPr lang="ru-RU" sz="1600" dirty="0"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Белка и Стрелка: «Поехали!» - Татьяна УЛАН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r="10183"/>
          <a:stretch/>
        </p:blipFill>
        <p:spPr bwMode="auto">
          <a:xfrm>
            <a:off x="5295900" y="-12096"/>
            <a:ext cx="3848100" cy="51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2" y="751881"/>
            <a:ext cx="4632328" cy="21051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>
                <a:latin typeface="+mj-lt"/>
              </a:rPr>
              <a:t>первыми живыми существами, совершившими суточный орбитальный полёт и благополучно вернувшимися </a:t>
            </a:r>
            <a:r>
              <a:rPr lang="ru-RU" sz="2000" dirty="0" smtClean="0">
                <a:latin typeface="+mj-lt"/>
              </a:rPr>
              <a:t>обратно, </a:t>
            </a:r>
            <a:r>
              <a:rPr lang="ru-RU" sz="2000" dirty="0">
                <a:latin typeface="+mj-lt"/>
              </a:rPr>
              <a:t>стали собаки </a:t>
            </a:r>
            <a:r>
              <a:rPr lang="ru-RU" sz="2000" dirty="0" smtClean="0">
                <a:latin typeface="+mj-lt"/>
              </a:rPr>
              <a:t>Уголёк и Ветерок? 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136723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Белка и Стрелка: «Поехали!» - Татьяна УЛАНОВ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2" r="10183"/>
          <a:stretch/>
        </p:blipFill>
        <p:spPr bwMode="auto">
          <a:xfrm>
            <a:off x="5295900" y="-12096"/>
            <a:ext cx="3848100" cy="515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Вымысел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4" y="872966"/>
            <a:ext cx="4033849" cy="168430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Первыми животными, благополучно вернувшимися из орбитального космического полёта, стали собаки </a:t>
            </a:r>
            <a:r>
              <a:rPr lang="ru-RU" sz="1600" b="1" dirty="0">
                <a:ea typeface="Roboto Slab" pitchFamily="2" charset="0"/>
              </a:rPr>
              <a:t>Белка и Стрелка. </a:t>
            </a:r>
            <a:r>
              <a:rPr lang="ru-RU" sz="1600" dirty="0">
                <a:ea typeface="Roboto Slab" pitchFamily="2" charset="0"/>
              </a:rPr>
              <a:t>За время полёта их корабль совершил 17 полных оборотов вокруг Земли. </a:t>
            </a:r>
          </a:p>
        </p:txBody>
      </p:sp>
    </p:spTree>
    <p:extLst>
      <p:ext uri="{BB962C8B-B14F-4D97-AF65-F5344CB8AC3E}">
        <p14:creationId xmlns:p14="http://schemas.microsoft.com/office/powerpoint/2010/main" val="395286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994" y="-1970"/>
            <a:ext cx="3853006" cy="514547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3" y="751881"/>
            <a:ext cx="4392615" cy="1403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первые снимки обратной стороны Луны были получены советским аппаратом «Луна-3» в октябре 1959 года?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58001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994" y="-1970"/>
            <a:ext cx="3853006" cy="514547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00B050"/>
                </a:solidFill>
                <a:latin typeface="+mj-lt"/>
              </a:rPr>
              <a:t>Правда</a:t>
            </a:r>
            <a:endParaRPr lang="ru-RU" sz="2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3" y="872966"/>
            <a:ext cx="4392624" cy="308789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Станция «Луна-3» была запущена 4 октября 1959 года ракетой-носителем «</a:t>
            </a:r>
            <a:r>
              <a:rPr lang="ru-RU" sz="1600" dirty="0" smtClean="0">
                <a:ea typeface="Roboto Slab" pitchFamily="2" charset="0"/>
              </a:rPr>
              <a:t>Восток-Л». </a:t>
            </a: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С её помощью 7 октября того же года были сделаны первые фотографии обратной стороны Луны с расстояния </a:t>
            </a:r>
            <a:r>
              <a:rPr lang="ru-RU" sz="1600" dirty="0" smtClean="0">
                <a:ea typeface="Roboto Slab" pitchFamily="2" charset="0"/>
              </a:rPr>
              <a:t>60–70 </a:t>
            </a:r>
            <a:r>
              <a:rPr lang="ru-RU" sz="1600" dirty="0">
                <a:ea typeface="Roboto Slab" pitchFamily="2" charset="0"/>
              </a:rPr>
              <a:t>тысяч километров от Земли.</a:t>
            </a:r>
          </a:p>
          <a:p>
            <a:pPr>
              <a:lnSpc>
                <a:spcPct val="114000"/>
              </a:lnSpc>
            </a:pP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С их помощью был составлен первый атлас и карта спутника, а в 1961 году был выпущен новый глобус Луны.</a:t>
            </a: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6820535" y="4252002"/>
            <a:ext cx="196469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Перейти к раунду 2</a:t>
            </a:r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5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555082" y="381001"/>
            <a:ext cx="403383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377"/>
            <a:r>
              <a:rPr lang="ru-RU" sz="2200" dirty="0" smtClean="0">
                <a:solidFill>
                  <a:schemeClr val="bg1"/>
                </a:solidFill>
                <a:latin typeface="+mj-lt"/>
              </a:rPr>
              <a:t>Раунд 2. Выберите сектор</a:t>
            </a:r>
            <a:endParaRPr lang="ru-RU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4" name="Скругленный прямоугольник 53">
            <a:hlinkClick r:id="rId5" action="ppaction://hlinksldjump"/>
          </p:cNvPr>
          <p:cNvSpPr/>
          <p:nvPr/>
        </p:nvSpPr>
        <p:spPr>
          <a:xfrm>
            <a:off x="6820535" y="4252002"/>
            <a:ext cx="196469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Перейти к раунду 3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>
            <a:hlinkClick r:id="rId6" action="ppaction://hlinksldjump"/>
          </p:cNvPr>
          <p:cNvSpPr/>
          <p:nvPr/>
        </p:nvSpPr>
        <p:spPr>
          <a:xfrm>
            <a:off x="1885022" y="1573268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24" name="Скругленный прямоугольник 23">
            <a:hlinkClick r:id="rId7" action="ppaction://hlinksldjump"/>
          </p:cNvPr>
          <p:cNvSpPr/>
          <p:nvPr/>
        </p:nvSpPr>
        <p:spPr>
          <a:xfrm>
            <a:off x="3356016" y="157497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25" name="Скругленный прямоугольник 24">
            <a:hlinkClick r:id="rId8" action="ppaction://hlinksldjump"/>
          </p:cNvPr>
          <p:cNvSpPr/>
          <p:nvPr/>
        </p:nvSpPr>
        <p:spPr>
          <a:xfrm>
            <a:off x="4827010" y="156354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3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6" name="Скругленный прямоугольник 25">
            <a:hlinkClick r:id="rId9" action="ppaction://hlinksldjump"/>
          </p:cNvPr>
          <p:cNvSpPr/>
          <p:nvPr/>
        </p:nvSpPr>
        <p:spPr>
          <a:xfrm>
            <a:off x="6298003" y="156354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4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Скругленный прямоугольник 26">
            <a:hlinkClick r:id="rId10" action="ppaction://hlinksldjump"/>
          </p:cNvPr>
          <p:cNvSpPr/>
          <p:nvPr/>
        </p:nvSpPr>
        <p:spPr>
          <a:xfrm>
            <a:off x="2723389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5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Скругленный прямоугольник 27">
            <a:hlinkClick r:id="rId11" action="ppaction://hlinksldjump"/>
          </p:cNvPr>
          <p:cNvSpPr/>
          <p:nvPr/>
        </p:nvSpPr>
        <p:spPr>
          <a:xfrm>
            <a:off x="4194383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6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Скругленный прямоугольник 28">
            <a:hlinkClick r:id="rId12" action="ppaction://hlinksldjump"/>
          </p:cNvPr>
          <p:cNvSpPr/>
          <p:nvPr/>
        </p:nvSpPr>
        <p:spPr>
          <a:xfrm>
            <a:off x="5665376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7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580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359053" y="758868"/>
            <a:ext cx="4022409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400" dirty="0">
                <a:solidFill>
                  <a:schemeClr val="bg1"/>
                </a:solidFill>
              </a:rPr>
              <a:t>В игре участвуют две команды. Задача каждой команды – правильно ответить на наибольшее количество вопросов. </a:t>
            </a:r>
          </a:p>
          <a:p>
            <a:pPr defTabSz="914377"/>
            <a:endParaRPr lang="ru-RU" sz="1400" dirty="0" smtClean="0">
              <a:solidFill>
                <a:schemeClr val="bg1"/>
              </a:solidFill>
            </a:endParaRPr>
          </a:p>
          <a:p>
            <a:pPr defTabSz="914377"/>
            <a:r>
              <a:rPr lang="ru-RU" sz="1400" dirty="0" smtClean="0">
                <a:solidFill>
                  <a:schemeClr val="bg1"/>
                </a:solidFill>
              </a:rPr>
              <a:t>Раунд 1. «Правда или вымысел». Это разминочный раунд. Командам предлагается угадать, правдивы ли указанные в вопросах утверждения. За </a:t>
            </a:r>
            <a:r>
              <a:rPr lang="ru-RU" sz="1400" dirty="0">
                <a:solidFill>
                  <a:schemeClr val="bg1"/>
                </a:solidFill>
              </a:rPr>
              <a:t>каждый правильный ответ команда получает 1 балл.</a:t>
            </a:r>
          </a:p>
          <a:p>
            <a:pPr defTabSz="914377"/>
            <a:endParaRPr lang="ru-RU" sz="1400" dirty="0">
              <a:solidFill>
                <a:schemeClr val="bg1"/>
              </a:solidFill>
            </a:endParaRPr>
          </a:p>
          <a:p>
            <a:pPr defTabSz="914377"/>
            <a:r>
              <a:rPr lang="ru-RU" sz="1400" dirty="0" smtClean="0">
                <a:solidFill>
                  <a:schemeClr val="bg1"/>
                </a:solidFill>
              </a:rPr>
              <a:t>Раунд 2. «Узнай космонавта». Командам предлагается угадать космонавта с трёх попыток. Угадав с первой попытки команда получает 3 балла, со второй – 2 балла, с третьей – 1 </a:t>
            </a:r>
            <a:r>
              <a:rPr lang="ru-RU" sz="1400" dirty="0">
                <a:solidFill>
                  <a:schemeClr val="bg1"/>
                </a:solidFill>
              </a:rPr>
              <a:t>балл. Если команда отвечает неверно, она теряет 1, 2 или 3 балла, в зависимости от того, с какой попытки </a:t>
            </a:r>
            <a:endParaRPr lang="ru-RU" sz="1400" dirty="0" smtClean="0">
              <a:solidFill>
                <a:schemeClr val="bg1"/>
              </a:solidFill>
            </a:endParaRPr>
          </a:p>
          <a:p>
            <a:pPr defTabSz="914377"/>
            <a:r>
              <a:rPr lang="ru-RU" sz="1400" dirty="0" smtClean="0">
                <a:solidFill>
                  <a:schemeClr val="bg1"/>
                </a:solidFill>
              </a:rPr>
              <a:t>был дан неверный </a:t>
            </a:r>
            <a:r>
              <a:rPr lang="ru-RU" sz="1400" dirty="0">
                <a:solidFill>
                  <a:schemeClr val="bg1"/>
                </a:solidFill>
              </a:rPr>
              <a:t>ответ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>
            <a:hlinkClick r:id="rId5" action="ppaction://hlinksldjump"/>
          </p:cNvPr>
          <p:cNvSpPr/>
          <p:nvPr/>
        </p:nvSpPr>
        <p:spPr>
          <a:xfrm>
            <a:off x="6766560" y="4252002"/>
            <a:ext cx="2038768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Перейти к раунду 1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BA961855-3205-4D62-84DB-0A6149AC7EA7}"/>
              </a:ext>
            </a:extLst>
          </p:cNvPr>
          <p:cNvSpPr txBox="1"/>
          <p:nvPr/>
        </p:nvSpPr>
        <p:spPr>
          <a:xfrm>
            <a:off x="4762817" y="758867"/>
            <a:ext cx="4022408" cy="29956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>
              <a:spcAft>
                <a:spcPts val="800"/>
              </a:spcAft>
            </a:pPr>
            <a:r>
              <a:rPr lang="ru-RU" sz="1400" dirty="0">
                <a:solidFill>
                  <a:schemeClr val="bg1"/>
                </a:solidFill>
              </a:rPr>
              <a:t>Раунд 3. </a:t>
            </a:r>
            <a:r>
              <a:rPr lang="ru-RU" sz="1400" dirty="0" smtClean="0">
                <a:solidFill>
                  <a:schemeClr val="bg1"/>
                </a:solidFill>
              </a:rPr>
              <a:t>«Вопрос-ответ». Командам предлагается выбрать правильный ответ на вопрос из четырёх предлагаемых вариантов.</a:t>
            </a:r>
            <a:endParaRPr lang="ru-RU" sz="1400" dirty="0">
              <a:solidFill>
                <a:schemeClr val="bg1"/>
              </a:solidFill>
            </a:endParaRPr>
          </a:p>
          <a:p>
            <a:pPr defTabSz="914377">
              <a:spcAft>
                <a:spcPts val="8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Ячейки с вопросами во 2 и 3 раундах можно </a:t>
            </a:r>
            <a:r>
              <a:rPr lang="ru-RU" sz="1400" dirty="0">
                <a:solidFill>
                  <a:schemeClr val="bg1"/>
                </a:solidFill>
              </a:rPr>
              <a:t>выбирать в произвольном порядке.</a:t>
            </a:r>
          </a:p>
          <a:p>
            <a:pPr defTabSz="914377">
              <a:spcAft>
                <a:spcPts val="8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Правильный </a:t>
            </a:r>
            <a:r>
              <a:rPr lang="ru-RU" sz="1400" dirty="0">
                <a:solidFill>
                  <a:schemeClr val="bg1"/>
                </a:solidFill>
              </a:rPr>
              <a:t>ответ </a:t>
            </a:r>
            <a:r>
              <a:rPr lang="ru-RU" sz="1400" dirty="0" smtClean="0">
                <a:solidFill>
                  <a:schemeClr val="bg1"/>
                </a:solidFill>
              </a:rPr>
              <a:t>в любом из раундов позволяет </a:t>
            </a:r>
            <a:r>
              <a:rPr lang="ru-RU" sz="1400" dirty="0">
                <a:solidFill>
                  <a:schemeClr val="bg1"/>
                </a:solidFill>
              </a:rPr>
              <a:t>сделать ещё один ход. В случае неверного ответа ход переходит к другой команде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  <a:p>
            <a:pPr defTabSz="914377">
              <a:spcAft>
                <a:spcPts val="8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Победитель </a:t>
            </a:r>
            <a:r>
              <a:rPr lang="ru-RU" sz="1400" dirty="0">
                <a:solidFill>
                  <a:schemeClr val="bg1"/>
                </a:solidFill>
              </a:rPr>
              <a:t>определяется по наибольшему количеству набранных </a:t>
            </a:r>
            <a:r>
              <a:rPr lang="ru-RU" sz="1400" dirty="0" smtClean="0">
                <a:solidFill>
                  <a:schemeClr val="bg1"/>
                </a:solidFill>
              </a:rPr>
              <a:t>за </a:t>
            </a:r>
            <a:r>
              <a:rPr lang="ru-RU" sz="1400" dirty="0">
                <a:solidFill>
                  <a:schemeClr val="bg1"/>
                </a:solidFill>
              </a:rPr>
              <a:t>всю игру баллов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pPr defTabSz="914377">
              <a:spcAft>
                <a:spcPts val="800"/>
              </a:spcAft>
            </a:pPr>
            <a:r>
              <a:rPr lang="ru-RU" sz="1400" dirty="0" smtClean="0">
                <a:solidFill>
                  <a:schemeClr val="bg1"/>
                </a:solidFill>
              </a:rPr>
              <a:t>Удачи!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775" y="299961"/>
            <a:ext cx="53752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200" dirty="0">
                <a:solidFill>
                  <a:schemeClr val="bg1"/>
                </a:solidFill>
                <a:latin typeface="+mj-lt"/>
              </a:rPr>
              <a:t>Правила </a:t>
            </a:r>
            <a:r>
              <a:rPr lang="ru-RU" sz="2200" dirty="0" smtClean="0">
                <a:solidFill>
                  <a:schemeClr val="bg1"/>
                </a:solidFill>
                <a:latin typeface="+mj-lt"/>
              </a:rPr>
              <a:t>игры</a:t>
            </a:r>
            <a:endParaRPr lang="ru-RU" sz="2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843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7" name="TextBox 16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392612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Учился в Люберецком ремесленном училище № 10, где участвовал в художественной самодеятельности – играл в духовом оркестре на трубе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96649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39261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Учился в Люберецком ремесленном училище № 10, где участвовал в художественной самодеятельности – играл в духовом оркестре на трубе.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отличием окончил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1-е военное авиационное училище лётчиков имени К. Е.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Ворошилова в Оренбурге.</a:t>
            </a:r>
          </a:p>
          <a:p>
            <a:pPr defTabSz="914377"/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8019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392612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Учился в Люберецком ремесленном училище № 10, где участвовал в художественной самодеятельности – играл в духовом оркестре на трубе.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отличием окончил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1-е военное авиационное училище лётчиков имени К. Е.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Ворошилова в Оренбурге.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Стал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первым человеком в мировой истории, совершившим полёт в космическое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пространство.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2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ГАГАРИН • Большая российская энциклопедия - электронная верс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"/>
          <a:stretch/>
        </p:blipFill>
        <p:spPr bwMode="auto">
          <a:xfrm>
            <a:off x="5317682" y="0"/>
            <a:ext cx="3832412" cy="516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Юрий Гагарин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6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Своё имя получил от отца,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учителя русского языка и литературы,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честь героя повести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А. С. Пушкина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05019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4" name="Скругленный прямоугольник 8">
            <a:hlinkClick r:id="rId6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Своё имя получил от отца,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учителя русского языка и литературы,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честь героя повести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А. С. Пушкина.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Служил в истребительном авиационном полку Ленинградского военного округа, пока летом 1960 года не был зачислен в отряд из шестерых космонавтов, которых готовили к первому полёту в космос.</a:t>
            </a:r>
          </a:p>
        </p:txBody>
      </p:sp>
      <p:sp>
        <p:nvSpPr>
          <p:cNvPr id="11" name="Скругленный прямоугольник 10">
            <a:hlinkClick r:id="rId7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6799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Своё имя получил от отца,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учителя русского языка и литературы,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 честь героя повести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А. С. Пушкина.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Служил в истребительном авиационном полку Ленинградского военного округа, пока летом 1960 года не был зачислен в отряд из шестерых космонавтов, которых готовили к первому полёту в космос.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Выполнил первый в мире космический полет длительностью более суток.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72270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Герман Степанович Титов. Биографическая справка - РИА Новости, 09.09.2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84" y="0"/>
            <a:ext cx="36565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Герман Титов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14125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Рано проявил художественный талант, оформлял стенгазеты. Хотел поступить в Рижскую академию художеств, но не имел средств для жизни в Риге.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101989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Рано проявил художественный талант, оформлял стенгазеты. Хотел поступить в Рижскую академию художеств, но не имел средств для жизни в Риге.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первого из трёх сформированных в 1967 году экипажей для облёта Луны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1331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drav.expert/images/thumb/2/2a/%D0%9E%D1%80%D0%B3%D0%B0%D0%BD%D0%90%D0%B2%D1%822.jpg/840px-%D0%9E%D1%80%D0%B3%D0%B0%D0%BD%D0%90%D0%B2%D1%82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r="30204"/>
          <a:stretch/>
        </p:blipFill>
        <p:spPr bwMode="auto">
          <a:xfrm>
            <a:off x="5291528" y="0"/>
            <a:ext cx="385247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2" y="751881"/>
            <a:ext cx="4819156" cy="140346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в 2021 году американские астронавты</a:t>
            </a:r>
            <a:r>
              <a:rPr lang="ru-RU" sz="2000" dirty="0">
                <a:latin typeface="+mj-lt"/>
              </a:rPr>
              <a:t> </a:t>
            </a:r>
            <a:r>
              <a:rPr lang="ru-RU" sz="2000" dirty="0" smtClean="0">
                <a:latin typeface="+mj-lt"/>
              </a:rPr>
              <a:t>первыми </a:t>
            </a:r>
            <a:r>
              <a:rPr lang="ru-RU" sz="2000" dirty="0">
                <a:latin typeface="+mj-lt"/>
              </a:rPr>
              <a:t>в мире </a:t>
            </a:r>
            <a:r>
              <a:rPr lang="ru-RU" sz="2000" dirty="0" smtClean="0">
                <a:latin typeface="+mj-lt"/>
              </a:rPr>
              <a:t>«напечатали» живую </a:t>
            </a:r>
            <a:r>
              <a:rPr lang="ru-RU" sz="2000" dirty="0">
                <a:latin typeface="+mj-lt"/>
              </a:rPr>
              <a:t>ткань </a:t>
            </a:r>
            <a:endParaRPr lang="ru-RU" sz="2000" dirty="0" smtClean="0">
              <a:latin typeface="+mj-lt"/>
            </a:endParaRPr>
          </a:p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на биопринтере в космосе?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1974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09757"/>
            <a:ext cx="4659539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Рано проявил художественный талант, оформлял стенгазеты. Хотел поступить в Рижскую академию художеств, но не имел средств для жизни в Риге.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Входил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в состав первого из трёх сформированных в 1967 году экипажей для облёта Луны.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Первый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человек в мире, вышедший в открытый космос.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15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осмонавт Леонов Алексей Архипович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1" r="2609" b="2142"/>
          <a:stretch/>
        </p:blipFill>
        <p:spPr bwMode="auto">
          <a:xfrm>
            <a:off x="5350449" y="0"/>
            <a:ext cx="37935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Алексей Леонов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86190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812221"/>
            <a:ext cx="449364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Основал новое направление в фотоискусстве — космическая фотография, выступил автором коллекции фоторабот «Живопись Творца», снятой с околоземной орбиты. </a:t>
            </a:r>
          </a:p>
        </p:txBody>
      </p:sp>
    </p:spTree>
    <p:extLst>
      <p:ext uri="{BB962C8B-B14F-4D97-AF65-F5344CB8AC3E}">
        <p14:creationId xmlns:p14="http://schemas.microsoft.com/office/powerpoint/2010/main" val="76994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1" name="TextBox 10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812221"/>
            <a:ext cx="4493640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Основал новое направление в фотоискусстве — космическая фотография, выступил автором коллекции фоторабот «Живопись Творца», снятой с околоземной орбиты.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11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июня 2021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является советником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главы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Госкорпорации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«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Роскосмос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40183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812221"/>
            <a:ext cx="4493640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Основал новое направление в фотоискусстве — космическая фотография, выступил автором коллекции фоторабот «Живопись Творца», снятой с околоземной орбиты.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С 11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июня 2021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года является советником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главы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Госкорпорации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«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Роскосмос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Первый российский космонавт,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совершивший полёт на американском космическом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челноке.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3" name="Скругленный прямоугольник 12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2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ergei Krikalev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8"/>
          <a:stretch/>
        </p:blipFill>
        <p:spPr bwMode="auto">
          <a:xfrm>
            <a:off x="5296376" y="0"/>
            <a:ext cx="3847624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Сергей </a:t>
            </a:r>
            <a:r>
              <a:rPr lang="ru-RU" sz="3200" dirty="0" err="1" smtClean="0">
                <a:solidFill>
                  <a:prstClr val="black"/>
                </a:solidFill>
                <a:latin typeface="Roboto Slab"/>
              </a:rPr>
              <a:t>Крикалёв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08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79596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Имеет квалификацию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инженера-эколога и степень магистра экологического менеджмента.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00503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795964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Имеет квалификацию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инженера-эколога и степень магистра экологического менеджмента.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своего первого полёта выполнил один выход в открытый космос и один «выход» в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разгерметизированный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модуль «Спектр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».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605230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909757"/>
            <a:ext cx="4795964" cy="32008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Имеет квалификацию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инженера-эколога и степень магистра экологического менеджмента.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Во время своего первого полёта выполнил один выход в открытый космос и один «выход» в </a:t>
            </a:r>
            <a:r>
              <a:rPr lang="ru-RU" sz="1600" dirty="0" err="1">
                <a:solidFill>
                  <a:prstClr val="black"/>
                </a:solidFill>
                <a:latin typeface="Roboto Slab"/>
              </a:rPr>
              <a:t>разгерметизированный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 модуль «Спектр».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Занимает первое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место в мире по суммарной продолжительности нахождения в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космосе (878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суток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indent="361950" defTabSz="914377"/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11 </a:t>
            </a:r>
            <a:r>
              <a:rPr lang="ru-RU" sz="1600" dirty="0">
                <a:solidFill>
                  <a:prstClr val="black"/>
                </a:solidFill>
                <a:latin typeface="Roboto Slab"/>
              </a:rPr>
              <a:t>часов 29 </a:t>
            </a:r>
            <a:r>
              <a:rPr lang="ru-RU" sz="1600" dirty="0" smtClean="0">
                <a:solidFill>
                  <a:prstClr val="black"/>
                </a:solidFill>
                <a:latin typeface="Roboto Slab"/>
              </a:rPr>
              <a:t>минут).</a:t>
            </a:r>
            <a:endParaRPr lang="ru-RU" sz="16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96981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Падалка, Геннадий - это... Что такое Падалка, Геннадий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" t="711" r="889" b="911"/>
          <a:stretch/>
        </p:blipFill>
        <p:spPr bwMode="auto">
          <a:xfrm>
            <a:off x="5340096" y="0"/>
            <a:ext cx="38039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Геннадий Падалка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03187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zdrav.expert/images/thumb/3/30/%D0%9E%D0%BB%D0%B5%D0%B3_%D0%BA%D0%BE%D0%BD%D0%BE%D0%BD%D0%B5%D0%BD%D0%BA%D0%BE.jpg/840px-%D0%9E%D0%BB%D0%B5%D0%B3_%D0%BA%D0%BE%D0%BD%D0%BE%D0%BD%D0%B5%D0%BD%D0%BA%D0%B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6" r="23481"/>
          <a:stretch/>
        </p:blipFill>
        <p:spPr bwMode="auto">
          <a:xfrm>
            <a:off x="5288280" y="0"/>
            <a:ext cx="385572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FF0000"/>
                </a:solidFill>
                <a:latin typeface="+mj-lt"/>
              </a:rPr>
              <a:t>Вымысел</a:t>
            </a:r>
            <a:endParaRPr lang="ru-RU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8" y="872966"/>
            <a:ext cx="4782857" cy="385868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700" dirty="0">
                <a:ea typeface="Roboto Slab" pitchFamily="2" charset="0"/>
              </a:rPr>
              <a:t>Действительно, </a:t>
            </a:r>
            <a:r>
              <a:rPr lang="ru-RU" sz="1700" dirty="0" smtClean="0">
                <a:ea typeface="Roboto Slab" pitchFamily="2" charset="0"/>
              </a:rPr>
              <a:t>на </a:t>
            </a:r>
            <a:r>
              <a:rPr lang="ru-RU" sz="1700" dirty="0">
                <a:ea typeface="Roboto Slab" pitchFamily="2" charset="0"/>
              </a:rPr>
              <a:t>борту МКС </a:t>
            </a:r>
            <a:r>
              <a:rPr lang="ru-RU" sz="1700" dirty="0" smtClean="0">
                <a:ea typeface="Roboto Slab" pitchFamily="2" charset="0"/>
              </a:rPr>
              <a:t>с помощью 3D-биопринтера было напечатано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6 человеческих </a:t>
            </a:r>
            <a:r>
              <a:rPr lang="ru-RU" sz="1700" dirty="0">
                <a:ea typeface="Roboto Slab" pitchFamily="2" charset="0"/>
              </a:rPr>
              <a:t>хрящей </a:t>
            </a:r>
            <a:r>
              <a:rPr lang="ru-RU" sz="1700" dirty="0" smtClean="0">
                <a:ea typeface="Roboto Slab" pitchFamily="2" charset="0"/>
              </a:rPr>
              <a:t>и 6 </a:t>
            </a:r>
            <a:r>
              <a:rPr lang="ru-RU" sz="1700" dirty="0">
                <a:ea typeface="Roboto Slab" pitchFamily="2" charset="0"/>
              </a:rPr>
              <a:t>щитовидных </a:t>
            </a:r>
            <a:r>
              <a:rPr lang="ru-RU" sz="1700" dirty="0" smtClean="0">
                <a:ea typeface="Roboto Slab" pitchFamily="2" charset="0"/>
              </a:rPr>
              <a:t>желёз </a:t>
            </a:r>
            <a:r>
              <a:rPr lang="ru-RU" sz="1700" dirty="0">
                <a:ea typeface="Roboto Slab" pitchFamily="2" charset="0"/>
              </a:rPr>
              <a:t>мыши</a:t>
            </a:r>
            <a:r>
              <a:rPr lang="ru-RU" sz="1700" dirty="0" smtClean="0">
                <a:ea typeface="Roboto Slab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endParaRPr lang="ru-RU" sz="17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Но сделано </a:t>
            </a:r>
            <a:r>
              <a:rPr lang="ru-RU" sz="1700" dirty="0">
                <a:ea typeface="Roboto Slab" pitchFamily="2" charset="0"/>
              </a:rPr>
              <a:t>это </a:t>
            </a:r>
            <a:r>
              <a:rPr lang="ru-RU" sz="1700" dirty="0" smtClean="0">
                <a:ea typeface="Roboto Slab" pitchFamily="2" charset="0"/>
              </a:rPr>
              <a:t>было в </a:t>
            </a:r>
            <a:r>
              <a:rPr lang="ru-RU" sz="1700" dirty="0">
                <a:ea typeface="Roboto Slab" pitchFamily="2" charset="0"/>
              </a:rPr>
              <a:t>начале </a:t>
            </a:r>
            <a:r>
              <a:rPr lang="ru-RU" sz="1700" b="1" dirty="0" smtClean="0">
                <a:ea typeface="Roboto Slab" pitchFamily="2" charset="0"/>
              </a:rPr>
              <a:t>декабря</a:t>
            </a:r>
          </a:p>
          <a:p>
            <a:pPr>
              <a:lnSpc>
                <a:spcPct val="114000"/>
              </a:lnSpc>
            </a:pPr>
            <a:r>
              <a:rPr lang="ru-RU" sz="1700" b="1" dirty="0" smtClean="0">
                <a:ea typeface="Roboto Slab" pitchFamily="2" charset="0"/>
              </a:rPr>
              <a:t>2018 года </a:t>
            </a:r>
            <a:r>
              <a:rPr lang="ru-RU" sz="1700" dirty="0" smtClean="0">
                <a:ea typeface="Roboto Slab" pitchFamily="2" charset="0"/>
              </a:rPr>
              <a:t>космонавтом </a:t>
            </a:r>
            <a:r>
              <a:rPr lang="ru-RU" sz="1700" dirty="0" err="1">
                <a:ea typeface="Roboto Slab" pitchFamily="2" charset="0"/>
              </a:rPr>
              <a:t>Роскосмоса</a:t>
            </a:r>
            <a:r>
              <a:rPr lang="ru-RU" sz="1700" dirty="0">
                <a:ea typeface="Roboto Slab" pitchFamily="2" charset="0"/>
              </a:rPr>
              <a:t> </a:t>
            </a:r>
            <a:endParaRPr lang="ru-RU" sz="17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b="1" dirty="0">
                <a:ea typeface="Roboto Slab" pitchFamily="2" charset="0"/>
              </a:rPr>
              <a:t>О</a:t>
            </a:r>
            <a:r>
              <a:rPr lang="ru-RU" sz="1700" b="1" dirty="0" smtClean="0">
                <a:ea typeface="Roboto Slab" pitchFamily="2" charset="0"/>
              </a:rPr>
              <a:t>легом Кононенко</a:t>
            </a:r>
            <a:r>
              <a:rPr lang="ru-RU" sz="1700" dirty="0" smtClean="0">
                <a:ea typeface="Roboto Slab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solidFill>
                  <a:prstClr val="black"/>
                </a:solidFill>
                <a:ea typeface="Roboto Slab" pitchFamily="2" charset="0"/>
              </a:rPr>
              <a:t> </a:t>
            </a:r>
            <a:endParaRPr lang="ru-RU" sz="1700" dirty="0">
              <a:solidFill>
                <a:prstClr val="black"/>
              </a:solidFill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solidFill>
                  <a:prstClr val="black"/>
                </a:solidFill>
                <a:ea typeface="Roboto Slab" pitchFamily="2" charset="0"/>
              </a:rPr>
              <a:t>Эксперимент </a:t>
            </a:r>
            <a:r>
              <a:rPr lang="ru-RU" sz="1700" dirty="0">
                <a:solidFill>
                  <a:prstClr val="black"/>
                </a:solidFill>
                <a:ea typeface="Roboto Slab" pitchFamily="2" charset="0"/>
              </a:rPr>
              <a:t>по выращиванию тканей в космосе позволит </a:t>
            </a:r>
            <a:r>
              <a:rPr lang="ru-RU" sz="1700" dirty="0" smtClean="0">
                <a:solidFill>
                  <a:prstClr val="black"/>
                </a:solidFill>
                <a:ea typeface="Roboto Slab" pitchFamily="2" charset="0"/>
              </a:rPr>
              <a:t>иметь </a:t>
            </a:r>
            <a:r>
              <a:rPr lang="ru-RU" sz="1700" dirty="0">
                <a:solidFill>
                  <a:prstClr val="black"/>
                </a:solidFill>
                <a:ea typeface="Roboto Slab" pitchFamily="2" charset="0"/>
              </a:rPr>
              <a:t>возможность быстро создавать костную ткань </a:t>
            </a:r>
            <a:r>
              <a:rPr lang="ru-RU" sz="1700" dirty="0" smtClean="0">
                <a:solidFill>
                  <a:prstClr val="black"/>
                </a:solidFill>
                <a:ea typeface="Roboto Slab" pitchFamily="2" charset="0"/>
              </a:rPr>
              <a:t>и </a:t>
            </a:r>
            <a:r>
              <a:rPr lang="ru-RU" sz="1700" dirty="0">
                <a:solidFill>
                  <a:prstClr val="black"/>
                </a:solidFill>
                <a:ea typeface="Roboto Slab" pitchFamily="2" charset="0"/>
              </a:rPr>
              <a:t>проводить операции прямо в </a:t>
            </a:r>
            <a:r>
              <a:rPr lang="ru-RU" sz="1700" dirty="0" smtClean="0">
                <a:solidFill>
                  <a:prstClr val="black"/>
                </a:solidFill>
                <a:ea typeface="Roboto Slab" pitchFamily="2" charset="0"/>
              </a:rPr>
              <a:t>невесомости.</a:t>
            </a:r>
            <a:endParaRPr lang="ru-RU" sz="1700" dirty="0">
              <a:solidFill>
                <a:prstClr val="black"/>
              </a:solidFill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27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Командир первого в мире экипажа космического корабля, причём сразу из трёх человек. </a:t>
            </a:r>
          </a:p>
        </p:txBody>
      </p:sp>
    </p:spTree>
    <p:extLst>
      <p:ext uri="{BB962C8B-B14F-4D97-AF65-F5344CB8AC3E}">
        <p14:creationId xmlns:p14="http://schemas.microsoft.com/office/powerpoint/2010/main" val="293665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Командир первого в мире экипажа космического корабля, причём сразу из трёх человек.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Первый советский космонавт, побывавший в космосе дважды. </a:t>
            </a:r>
          </a:p>
        </p:txBody>
      </p:sp>
    </p:spTree>
    <p:extLst>
      <p:ext uri="{BB962C8B-B14F-4D97-AF65-F5344CB8AC3E}">
        <p14:creationId xmlns:p14="http://schemas.microsoft.com/office/powerpoint/2010/main" val="31300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Командир первого в мире экипажа космического корабля, причём сразу из трёх человек.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Первый советский космонавт, побывавший в космосе дважды.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Первый космонавт, погибший в ходе полёта.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4348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Комаров Владимир Михайлович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41" y="0"/>
            <a:ext cx="384585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Владимир Комаров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88104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3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Установила 3 мировых рекорда по парашютному спорту в групповых прыжках из стратосферы. </a:t>
            </a:r>
          </a:p>
        </p:txBody>
      </p:sp>
    </p:spTree>
    <p:extLst>
      <p:ext uri="{BB962C8B-B14F-4D97-AF65-F5344CB8AC3E}">
        <p14:creationId xmlns:p14="http://schemas.microsoft.com/office/powerpoint/2010/main" val="146586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2 балла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4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B05BD40A-EF1C-465D-8883-3F3ADF3605ED}"/>
              </a:ext>
            </a:extLst>
          </p:cNvPr>
          <p:cNvSpPr/>
          <p:nvPr/>
        </p:nvSpPr>
        <p:spPr>
          <a:xfrm>
            <a:off x="3253450" y="4293754"/>
            <a:ext cx="2614900" cy="473509"/>
          </a:xfrm>
          <a:prstGeom prst="round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Получить подсказку</a:t>
            </a:r>
          </a:p>
        </p:txBody>
      </p:sp>
      <p:sp>
        <p:nvSpPr>
          <p:cNvPr id="12" name="TextBox 11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Установила 3 мировых рекорда по парашютному спорту в групповых прыжках из стратосферы.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Вторая в мире женщина-космонавт после Валентины Терешковой.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</p:txBody>
      </p:sp>
    </p:spTree>
    <p:extLst>
      <p:ext uri="{BB962C8B-B14F-4D97-AF65-F5344CB8AC3E}">
        <p14:creationId xmlns:p14="http://schemas.microsoft.com/office/powerpoint/2010/main" val="39604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5" y="976992"/>
            <a:ext cx="4505832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Установила 3 мировых рекорда по парашютному спорту в групповых прыжках из стратосферы. </a:t>
            </a: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Вторая в мире женщина-космонавт после Валентины Терешковой. </a:t>
            </a: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endParaRPr lang="ru-RU" sz="1600" dirty="0" smtClean="0">
              <a:solidFill>
                <a:prstClr val="black"/>
              </a:solidFill>
              <a:latin typeface="Roboto Slab"/>
            </a:endParaRPr>
          </a:p>
          <a:p>
            <a:pPr marL="342900" indent="-342900" defTabSz="914377">
              <a:buFont typeface="+mj-lt"/>
              <a:buAutoNum type="arabicPeriod"/>
            </a:pPr>
            <a:r>
              <a:rPr lang="ru-RU" sz="1600" dirty="0">
                <a:solidFill>
                  <a:prstClr val="black"/>
                </a:solidFill>
                <a:latin typeface="Roboto Slab"/>
              </a:rPr>
              <a:t>Первая в мире женщина-космонавт, вышедшая в открытый космос.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AAF7971-2B2E-47BE-9ABB-F9E55434CC1C}"/>
              </a:ext>
            </a:extLst>
          </p:cNvPr>
          <p:cNvSpPr txBox="1"/>
          <p:nvPr/>
        </p:nvSpPr>
        <p:spPr>
          <a:xfrm>
            <a:off x="358775" y="172022"/>
            <a:ext cx="40338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4400" dirty="0" smtClean="0">
                <a:solidFill>
                  <a:srgbClr val="9FA8C0"/>
                </a:solidFill>
                <a:latin typeface="Roboto Slab"/>
              </a:rPr>
              <a:t>1 балл</a:t>
            </a:r>
            <a:endParaRPr lang="ru-RU" sz="4400" dirty="0">
              <a:solidFill>
                <a:srgbClr val="9FA8C0"/>
              </a:solidFill>
              <a:latin typeface="Roboto Slab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740" y="377763"/>
            <a:ext cx="4389500" cy="4389500"/>
          </a:xfrm>
          <a:prstGeom prst="rect">
            <a:avLst/>
          </a:prstGeom>
        </p:spPr>
      </p:pic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5959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Центр подготовки космонавтов им. Ю.А.Гагарина. Официальный Web-сайт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1"/>
          <a:stretch/>
        </p:blipFill>
        <p:spPr bwMode="auto">
          <a:xfrm>
            <a:off x="5311588" y="0"/>
            <a:ext cx="3832412" cy="5181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6" y="802065"/>
            <a:ext cx="4174044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3200" dirty="0" smtClean="0">
                <a:solidFill>
                  <a:prstClr val="black"/>
                </a:solidFill>
                <a:latin typeface="Roboto Slab"/>
              </a:rPr>
              <a:t>Светлана Савицкая </a:t>
            </a:r>
            <a:endParaRPr lang="ru-RU" sz="3200" dirty="0">
              <a:solidFill>
                <a:prstClr val="black"/>
              </a:solidFill>
              <a:latin typeface="Roboto Slab"/>
            </a:endParaRPr>
          </a:p>
        </p:txBody>
      </p:sp>
      <p:sp>
        <p:nvSpPr>
          <p:cNvPr id="10" name="TextBox 9">
            <a:hlinkClick r:id="" action="ppaction://noaction"/>
          </p:cNvPr>
          <p:cNvSpPr txBox="1"/>
          <p:nvPr/>
        </p:nvSpPr>
        <p:spPr>
          <a:xfrm>
            <a:off x="358775" y="376238"/>
            <a:ext cx="40338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827429" y="4405019"/>
            <a:ext cx="4572000" cy="30008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C6E227AA-3345-435C-94A4-FA60CEC19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9" name="Скругленный прямоугольник 8">
            <a:hlinkClick r:id="rId4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2765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35" name="TextBox 634"/>
          <p:cNvSpPr txBox="1"/>
          <p:nvPr/>
        </p:nvSpPr>
        <p:spPr>
          <a:xfrm>
            <a:off x="2708509" y="376238"/>
            <a:ext cx="372698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377"/>
            <a:r>
              <a:rPr lang="ru-RU" sz="2200" dirty="0" smtClean="0">
                <a:solidFill>
                  <a:schemeClr val="bg1"/>
                </a:solidFill>
                <a:latin typeface="Roboto Slab" pitchFamily="2" charset="0"/>
                <a:ea typeface="Roboto Slab" pitchFamily="2" charset="0"/>
              </a:rPr>
              <a:t>Раунд 3. Выберите вопрос</a:t>
            </a:r>
            <a:endParaRPr lang="ru-RU" sz="2200" dirty="0">
              <a:solidFill>
                <a:schemeClr val="bg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6" name="Рисунок 3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05" name="Скругленный прямоугольник 104">
            <a:hlinkClick r:id="" action="ppaction://hlinkshowjump?jump=endshow"/>
          </p:cNvPr>
          <p:cNvSpPr/>
          <p:nvPr/>
        </p:nvSpPr>
        <p:spPr>
          <a:xfrm>
            <a:off x="6820535" y="4271562"/>
            <a:ext cx="196469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no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Завершить игру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5" name="Скругленный прямоугольник 64">
            <a:hlinkClick r:id="rId6" action="ppaction://hlinksldjump"/>
          </p:cNvPr>
          <p:cNvSpPr/>
          <p:nvPr/>
        </p:nvSpPr>
        <p:spPr>
          <a:xfrm>
            <a:off x="1885022" y="1573268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6" name="Скругленный прямоугольник 65">
            <a:hlinkClick r:id="rId7" action="ppaction://hlinksldjump"/>
          </p:cNvPr>
          <p:cNvSpPr/>
          <p:nvPr/>
        </p:nvSpPr>
        <p:spPr>
          <a:xfrm>
            <a:off x="3356016" y="157497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>
                <a:solidFill>
                  <a:schemeClr val="bg1"/>
                </a:solidFill>
                <a:latin typeface="+mj-lt"/>
              </a:rPr>
              <a:t>2</a:t>
            </a:r>
          </a:p>
        </p:txBody>
      </p:sp>
      <p:sp>
        <p:nvSpPr>
          <p:cNvPr id="67" name="Скругленный прямоугольник 66">
            <a:hlinkClick r:id="rId8" action="ppaction://hlinksldjump"/>
          </p:cNvPr>
          <p:cNvSpPr/>
          <p:nvPr/>
        </p:nvSpPr>
        <p:spPr>
          <a:xfrm>
            <a:off x="4827010" y="156354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3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8" name="Скругленный прямоугольник 67">
            <a:hlinkClick r:id="rId9" action="ppaction://hlinksldjump"/>
          </p:cNvPr>
          <p:cNvSpPr/>
          <p:nvPr/>
        </p:nvSpPr>
        <p:spPr>
          <a:xfrm>
            <a:off x="6298003" y="1563549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4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69" name="Скругленный прямоугольник 68">
            <a:hlinkClick r:id="rId10" action="ppaction://hlinksldjump"/>
          </p:cNvPr>
          <p:cNvSpPr/>
          <p:nvPr/>
        </p:nvSpPr>
        <p:spPr>
          <a:xfrm>
            <a:off x="2723389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+mj-lt"/>
              </a:rPr>
              <a:t>5</a:t>
            </a:r>
            <a:endParaRPr lang="ru-RU" sz="2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0" name="Скругленный прямоугольник 69">
            <a:hlinkClick r:id="rId11" action="ppaction://hlinksldjump"/>
          </p:cNvPr>
          <p:cNvSpPr/>
          <p:nvPr/>
        </p:nvSpPr>
        <p:spPr>
          <a:xfrm>
            <a:off x="4194383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6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Скругленный прямоугольник 70">
            <a:hlinkClick r:id="rId12" action="ppaction://hlinksldjump"/>
          </p:cNvPr>
          <p:cNvSpPr/>
          <p:nvPr/>
        </p:nvSpPr>
        <p:spPr>
          <a:xfrm>
            <a:off x="5665376" y="2659972"/>
            <a:ext cx="917618" cy="9176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90000" rIns="90000" bIns="90000" rtlCol="0" anchor="ctr">
            <a:noAutofit/>
          </a:bodyPr>
          <a:lstStyle/>
          <a:p>
            <a:pPr algn="ctr"/>
            <a:r>
              <a:rPr lang="ru-RU" sz="2800" b="1" smtClean="0">
                <a:solidFill>
                  <a:schemeClr val="bg1"/>
                </a:solidFill>
                <a:latin typeface="+mj-lt"/>
              </a:rPr>
              <a:t>7</a:t>
            </a:r>
            <a:endParaRPr lang="ru-RU" sz="2800" b="1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06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АМС «Венера-1»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11344"/>
          <a:stretch/>
        </p:blipFill>
        <p:spPr bwMode="auto">
          <a:xfrm>
            <a:off x="6200078" y="0"/>
            <a:ext cx="29439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423552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Какое название носила первая </a:t>
            </a:r>
          </a:p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в истории станция, которая отправилась в межпланетный полёт 12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февраля 1961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года? 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«Марс-2»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Скругленный прямоугольник 13">
            <a:hlinkClick r:id="" action="ppaction://noaction"/>
          </p:cNvPr>
          <p:cNvSpPr/>
          <p:nvPr/>
        </p:nvSpPr>
        <p:spPr>
          <a:xfrm>
            <a:off x="33124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«Меркурий-8»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33124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«Венера-1»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Скругленный прямоугольник 15">
            <a:hlinkClick r:id="" action="ppaction://noaction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«Луна-3»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2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Многоразовый орбитальный корабль &quot;Буран&quot; -&gt; &quot;Эврика !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92" r="19876"/>
          <a:stretch/>
        </p:blipFill>
        <p:spPr bwMode="auto">
          <a:xfrm>
            <a:off x="5273040" y="0"/>
            <a:ext cx="3870960" cy="515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3" y="751881"/>
            <a:ext cx="4392615" cy="210519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главными </a:t>
            </a:r>
            <a:r>
              <a:rPr lang="ru-RU" sz="2000" dirty="0">
                <a:latin typeface="+mj-lt"/>
              </a:rPr>
              <a:t>конструкторами </a:t>
            </a:r>
            <a:r>
              <a:rPr lang="ru-RU" sz="2000" dirty="0" smtClean="0">
                <a:latin typeface="+mj-lt"/>
              </a:rPr>
              <a:t>советской многоразовой </a:t>
            </a:r>
            <a:r>
              <a:rPr lang="ru-RU" sz="2000" dirty="0">
                <a:latin typeface="+mj-lt"/>
              </a:rPr>
              <a:t>транспортной космической системы «Энергия» — «Буран» были </a:t>
            </a:r>
            <a:r>
              <a:rPr lang="ru-RU" sz="2000" dirty="0" smtClean="0">
                <a:latin typeface="+mj-lt"/>
              </a:rPr>
              <a:t>Юрий Павлович Семёнов</a:t>
            </a:r>
          </a:p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и Борис Иванович Губанов </a:t>
            </a:r>
            <a:r>
              <a:rPr lang="ru-RU" sz="2000" dirty="0">
                <a:latin typeface="+mj-lt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409005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АМС «Венера-1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" r="11344"/>
          <a:stretch/>
        </p:blipFill>
        <p:spPr bwMode="auto">
          <a:xfrm>
            <a:off x="6200078" y="0"/>
            <a:ext cx="294392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70" y="872966"/>
            <a:ext cx="4926908" cy="2929905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«Венера-1»</a:t>
            </a:r>
            <a:endParaRPr lang="ru-RU" sz="24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5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Запуск автоматической межпланетной станции «Венера-1» </a:t>
            </a:r>
            <a:r>
              <a:rPr lang="ru-RU" sz="1600" dirty="0" smtClean="0">
                <a:ea typeface="Roboto Slab" pitchFamily="2" charset="0"/>
              </a:rPr>
              <a:t>стал </a:t>
            </a:r>
            <a:r>
              <a:rPr lang="ru-RU" sz="1600" dirty="0">
                <a:ea typeface="Roboto Slab" pitchFamily="2" charset="0"/>
              </a:rPr>
              <a:t>важным этапом в развитии космической техники. Это был первый аппарат, предназначенный для исследования планет. </a:t>
            </a:r>
            <a:endParaRPr lang="ru-RU" sz="16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«</a:t>
            </a:r>
            <a:r>
              <a:rPr lang="ru-RU" sz="1600" dirty="0">
                <a:ea typeface="Roboto Slab" pitchFamily="2" charset="0"/>
              </a:rPr>
              <a:t>Венера-1» стала первым космическим аппаратом, пролетевшим на близком расстоянии от </a:t>
            </a:r>
            <a:r>
              <a:rPr lang="ru-RU" sz="1600" dirty="0" smtClean="0">
                <a:ea typeface="Roboto Slab" pitchFamily="2" charset="0"/>
              </a:rPr>
              <a:t>Венеры.</a:t>
            </a: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40721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Вдова Королева не имеет отношения к лунному грунту, который продают за $1  миллион - KP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31825"/>
          <a:stretch/>
        </p:blipFill>
        <p:spPr bwMode="auto">
          <a:xfrm>
            <a:off x="6192838" y="0"/>
            <a:ext cx="2951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46369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Каким термином в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настоящее время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чаще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всего называют поверхностный слой сыпучего лунного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грунта?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Монолит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Скругленный прямоугольник 13">
            <a:hlinkClick r:id="" action="ppaction://noaction"/>
          </p:cNvPr>
          <p:cNvSpPr/>
          <p:nvPr/>
        </p:nvSpPr>
        <p:spPr>
          <a:xfrm>
            <a:off x="33124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Латерит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Реголит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Скругленный прямоугольник 15">
            <a:hlinkClick r:id="" action="ppaction://noaction"/>
          </p:cNvPr>
          <p:cNvSpPr/>
          <p:nvPr/>
        </p:nvSpPr>
        <p:spPr>
          <a:xfrm>
            <a:off x="3312475" y="3111704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err="1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Луннит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80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Вдова Королева не имеет отношения к лунному грунту, который продают за $1  миллион - KP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7" r="31825"/>
          <a:stretch/>
        </p:blipFill>
        <p:spPr bwMode="auto">
          <a:xfrm>
            <a:off x="6192838" y="0"/>
            <a:ext cx="2951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8" y="775839"/>
            <a:ext cx="5473707" cy="336855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Реголит</a:t>
            </a:r>
          </a:p>
          <a:p>
            <a:pPr>
              <a:lnSpc>
                <a:spcPct val="114000"/>
              </a:lnSpc>
            </a:pPr>
            <a:endParaRPr lang="ru-RU" sz="7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Термин </a:t>
            </a:r>
            <a:r>
              <a:rPr lang="ru-RU" sz="1600" dirty="0">
                <a:ea typeface="Roboto Slab" pitchFamily="2" charset="0"/>
              </a:rPr>
              <a:t>«реголит» впервые применил американский геолог Г. П. </a:t>
            </a:r>
            <a:r>
              <a:rPr lang="ru-RU" sz="1600" dirty="0" err="1" smtClean="0">
                <a:ea typeface="Roboto Slab" pitchFamily="2" charset="0"/>
              </a:rPr>
              <a:t>Меррил</a:t>
            </a:r>
            <a:r>
              <a:rPr lang="ru-RU" sz="1600" dirty="0" smtClean="0">
                <a:ea typeface="Roboto Slab" pitchFamily="2" charset="0"/>
              </a:rPr>
              <a:t> </a:t>
            </a:r>
            <a:r>
              <a:rPr lang="ru-RU" sz="1600" dirty="0">
                <a:ea typeface="Roboto Slab" pitchFamily="2" charset="0"/>
              </a:rPr>
              <a:t>в 1897 году. </a:t>
            </a:r>
            <a:r>
              <a:rPr lang="ru-RU" sz="1600" dirty="0" smtClean="0">
                <a:ea typeface="Roboto Slab" pitchFamily="2" charset="0"/>
              </a:rPr>
              <a:t>Он называл так поверхностные </a:t>
            </a:r>
            <a:r>
              <a:rPr lang="ru-RU" sz="1600" dirty="0">
                <a:ea typeface="Roboto Slab" pitchFamily="2" charset="0"/>
              </a:rPr>
              <a:t>рыхлые образования, представляющие верхние слои земной </a:t>
            </a:r>
            <a:r>
              <a:rPr lang="ru-RU" sz="1600" dirty="0" smtClean="0">
                <a:ea typeface="Roboto Slab" pitchFamily="2" charset="0"/>
              </a:rPr>
              <a:t>поверхности.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Но современный термин «реголит» </a:t>
            </a:r>
            <a:r>
              <a:rPr lang="ru-RU" sz="1600" dirty="0">
                <a:ea typeface="Roboto Slab" pitchFamily="2" charset="0"/>
              </a:rPr>
              <a:t>чаще всего применяется по отношению к лунному </a:t>
            </a:r>
            <a:r>
              <a:rPr lang="ru-RU" sz="1600" dirty="0" smtClean="0">
                <a:ea typeface="Roboto Slab" pitchFamily="2" charset="0"/>
              </a:rPr>
              <a:t>грунту.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Этот термин 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также применим и к материалам, покрывающим и поверхности других небольших </a:t>
            </a:r>
            <a:r>
              <a:rPr lang="ru-RU" sz="1600" dirty="0" err="1">
                <a:solidFill>
                  <a:prstClr val="black"/>
                </a:solidFill>
                <a:ea typeface="Roboto Slab" pitchFamily="2" charset="0"/>
              </a:rPr>
              <a:t>безатмосферных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 планет и спутников (</a:t>
            </a: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например, 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Меркурия, </a:t>
            </a:r>
            <a:r>
              <a:rPr lang="ru-RU" sz="1600" dirty="0" err="1">
                <a:solidFill>
                  <a:prstClr val="black"/>
                </a:solidFill>
                <a:ea typeface="Roboto Slab" pitchFamily="2" charset="0"/>
              </a:rPr>
              <a:t>Деймоса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), а также астероидов. </a:t>
            </a: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402247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hlinkClick r:id="rId3" action="ppaction://hlinksldjump"/>
          </p:cNvPr>
          <p:cNvSpPr/>
          <p:nvPr/>
        </p:nvSpPr>
        <p:spPr>
          <a:xfrm>
            <a:off x="3311525" y="3780200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Г. С. Титова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410" y="0"/>
            <a:ext cx="2949590" cy="5143500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553072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В честь какого космонавта в 1962 году был назван вьетнамский остров под порядковым номером «46» в бухте </a:t>
            </a:r>
            <a:r>
              <a:rPr lang="ru-RU" sz="1800" dirty="0" err="1" smtClean="0">
                <a:solidFill>
                  <a:prstClr val="black"/>
                </a:solidFill>
                <a:latin typeface="Roboto Slab"/>
              </a:rPr>
              <a:t>Халонг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Южно-Китайского моря?    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Ю. А. Гагарина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Скругленный прямоугольник 13">
            <a:hlinkClick r:id="" action="ppaction://noaction"/>
          </p:cNvPr>
          <p:cNvSpPr/>
          <p:nvPr/>
        </p:nvSpPr>
        <p:spPr>
          <a:xfrm>
            <a:off x="331152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П. И. Беляева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Скругленный прямоугольник 15">
            <a:hlinkClick r:id="" action="ppaction://noaction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А. И. Леонова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69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ttps://phototass1.cdnvideo.ru/width/1020_b9261fa1/tass/m2/uploads/i/20170405/44704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r="14832"/>
          <a:stretch/>
        </p:blipFill>
        <p:spPr bwMode="auto">
          <a:xfrm>
            <a:off x="6192838" y="0"/>
            <a:ext cx="2951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71639" y="735075"/>
            <a:ext cx="5473707" cy="350890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Г. С. 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Титова</a:t>
            </a:r>
          </a:p>
          <a:p>
            <a:pPr>
              <a:lnSpc>
                <a:spcPct val="114000"/>
              </a:lnSpc>
            </a:pPr>
            <a:endParaRPr lang="ru-RU" sz="1100" dirty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После </a:t>
            </a:r>
            <a:r>
              <a:rPr lang="ru-RU" sz="1600" dirty="0">
                <a:ea typeface="Roboto Slab" pitchFamily="2" charset="0"/>
              </a:rPr>
              <a:t>своего полёта в космос Герман Титов зимой 1962 года побывал с визитом </a:t>
            </a:r>
            <a:r>
              <a:rPr lang="ru-RU" sz="1600" dirty="0" smtClean="0">
                <a:ea typeface="Roboto Slab" pitchFamily="2" charset="0"/>
              </a:rPr>
              <a:t>во Вьетнаме. Вместе </a:t>
            </a:r>
            <a:r>
              <a:rPr lang="ru-RU" sz="1600" dirty="0">
                <a:ea typeface="Roboto Slab" pitchFamily="2" charset="0"/>
              </a:rPr>
              <a:t>с президентом страны Хо Ши </a:t>
            </a:r>
            <a:r>
              <a:rPr lang="ru-RU" sz="1600" dirty="0" err="1">
                <a:ea typeface="Roboto Slab" pitchFamily="2" charset="0"/>
              </a:rPr>
              <a:t>Мином</a:t>
            </a:r>
            <a:r>
              <a:rPr lang="ru-RU" sz="1600" dirty="0">
                <a:ea typeface="Roboto Slab" pitchFamily="2" charset="0"/>
              </a:rPr>
              <a:t> космонавт отправился в бухту </a:t>
            </a:r>
            <a:r>
              <a:rPr lang="ru-RU" sz="1600" dirty="0" err="1">
                <a:ea typeface="Roboto Slab" pitchFamily="2" charset="0"/>
              </a:rPr>
              <a:t>Халонг</a:t>
            </a:r>
            <a:r>
              <a:rPr lang="ru-RU" sz="1600" dirty="0">
                <a:ea typeface="Roboto Slab" pitchFamily="2" charset="0"/>
              </a:rPr>
              <a:t>. Несмотря на то, что температура воды была всего 16 градусов, Титов решил искупаться в </a:t>
            </a:r>
            <a:r>
              <a:rPr lang="ru-RU" sz="1600" dirty="0" smtClean="0">
                <a:ea typeface="Roboto Slab" pitchFamily="2" charset="0"/>
              </a:rPr>
              <a:t>заливе. Восхищённый </a:t>
            </a:r>
            <a:r>
              <a:rPr lang="ru-RU" sz="1600" dirty="0">
                <a:ea typeface="Roboto Slab" pitchFamily="2" charset="0"/>
              </a:rPr>
              <a:t>его решительностью, Хо Ши Мин подарил космонавту остров, носивший порядковый номер </a:t>
            </a:r>
            <a:r>
              <a:rPr lang="ru-RU" sz="1600" dirty="0" smtClean="0">
                <a:ea typeface="Roboto Slab" pitchFamily="2" charset="0"/>
              </a:rPr>
              <a:t>«46».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Теперь </a:t>
            </a:r>
            <a:r>
              <a:rPr lang="ru-RU" sz="1600" dirty="0">
                <a:ea typeface="Roboto Slab" pitchFamily="2" charset="0"/>
              </a:rPr>
              <a:t>местные жители и туристы знают этот остров как </a:t>
            </a:r>
            <a:r>
              <a:rPr lang="ru-RU" sz="1600" dirty="0" err="1">
                <a:ea typeface="Roboto Slab" pitchFamily="2" charset="0"/>
              </a:rPr>
              <a:t>Ти</a:t>
            </a:r>
            <a:r>
              <a:rPr lang="ru-RU" sz="1600" dirty="0">
                <a:ea typeface="Roboto Slab" pitchFamily="2" charset="0"/>
              </a:rPr>
              <a:t>-Топ.</a:t>
            </a: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3134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radiovan.fm/redactor/5d2906913bb4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0041" b="2578"/>
          <a:stretch/>
        </p:blipFill>
        <p:spPr bwMode="auto">
          <a:xfrm>
            <a:off x="6192838" y="0"/>
            <a:ext cx="2951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56931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Какой советский инженер-конструктор </a:t>
            </a:r>
          </a:p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стал создателем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первых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планетоходов?    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А. С. Яковлев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Скругленный прямоугольник 13">
            <a:hlinkClick r:id="" action="ppaction://noaction"/>
          </p:cNvPr>
          <p:cNvSpPr/>
          <p:nvPr/>
        </p:nvSpPr>
        <p:spPr>
          <a:xfrm>
            <a:off x="33124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С. П. Королёв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33124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А. Л. Кемурджиан</a:t>
            </a:r>
          </a:p>
        </p:txBody>
      </p:sp>
      <p:sp>
        <p:nvSpPr>
          <p:cNvPr id="16" name="Скругленный прямоугольник 15">
            <a:hlinkClick r:id="" action="ppaction://noaction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К. Э. Циолковский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2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6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radiovan.fm/redactor/5d2906913bb4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5" r="10041" b="2578"/>
          <a:stretch/>
        </p:blipFill>
        <p:spPr bwMode="auto">
          <a:xfrm>
            <a:off x="6192838" y="0"/>
            <a:ext cx="29511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8" y="846019"/>
            <a:ext cx="5473707" cy="3228191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А. Л. </a:t>
            </a: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Кемурджиан</a:t>
            </a:r>
          </a:p>
          <a:p>
            <a:pPr>
              <a:lnSpc>
                <a:spcPct val="114000"/>
              </a:lnSpc>
            </a:pPr>
            <a:endParaRPr lang="ru-RU" sz="14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Александр </a:t>
            </a:r>
            <a:r>
              <a:rPr lang="ru-RU" sz="1600" dirty="0" err="1">
                <a:ea typeface="Roboto Slab" pitchFamily="2" charset="0"/>
              </a:rPr>
              <a:t>Леонович</a:t>
            </a:r>
            <a:r>
              <a:rPr lang="ru-RU" sz="1600" dirty="0">
                <a:ea typeface="Roboto Slab" pitchFamily="2" charset="0"/>
              </a:rPr>
              <a:t> Кемурджиан </a:t>
            </a:r>
            <a:r>
              <a:rPr lang="ru-RU" sz="1600" dirty="0" smtClean="0">
                <a:ea typeface="Roboto Slab" pitchFamily="2" charset="0"/>
              </a:rPr>
              <a:t>выступил основателем советской школы конструирования планетоходов, создал новое направление в технике –  космическое транспортное машиностроение, а также</a:t>
            </a:r>
            <a:endParaRPr lang="ru-RU" sz="16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разработал основы теории, конструирования и испытаний планетоходов. </a:t>
            </a:r>
            <a:endParaRPr lang="ru-RU" sz="16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Его именем названа одна из самых малых планет Солнечной системы</a:t>
            </a: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.</a:t>
            </a: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352669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hlinkClick r:id="rId3" action="ppaction://hlinksldjump"/>
          </p:cNvPr>
          <p:cNvSpPr txBox="1"/>
          <p:nvPr/>
        </p:nvSpPr>
        <p:spPr>
          <a:xfrm>
            <a:off x="358775" y="3051226"/>
            <a:ext cx="27394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+mj-lt"/>
              </a:rPr>
              <a:t>Полёт «Союз» – </a:t>
            </a:r>
            <a:endParaRPr lang="ru-RU" sz="1600" dirty="0" smtClean="0">
              <a:latin typeface="+mj-lt"/>
            </a:endParaRPr>
          </a:p>
          <a:p>
            <a:pPr algn="ctr"/>
            <a:r>
              <a:rPr lang="ru-RU" sz="1600" dirty="0" smtClean="0">
                <a:latin typeface="+mj-lt"/>
              </a:rPr>
              <a:t>«</a:t>
            </a:r>
            <a:r>
              <a:rPr lang="ru-RU" sz="1600" dirty="0">
                <a:latin typeface="+mj-lt"/>
              </a:rPr>
              <a:t>Аполлон» 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38" y="0"/>
            <a:ext cx="2951162" cy="5143500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534868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В честь 45-летия какого события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в калужском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музее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истории космонавтики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имени К. Э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.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Циолковского летом 2020 года была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открыта выставка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под названием «Рукопожатие в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космосе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»?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8" name="Скругленный прямоугольник 7">
            <a:hlinkClick r:id="" action="ppaction://noaction"/>
          </p:cNvPr>
          <p:cNvSpPr/>
          <p:nvPr/>
        </p:nvSpPr>
        <p:spPr>
          <a:xfrm>
            <a:off x="3312474" y="3111703"/>
            <a:ext cx="2739409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Запуск проекта </a:t>
            </a:r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ХЕНД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6" name="Скругленный прямоугольник 15">
            <a:hlinkClick r:id="" action="ppaction://noaction"/>
          </p:cNvPr>
          <p:cNvSpPr/>
          <p:nvPr/>
        </p:nvSpPr>
        <p:spPr>
          <a:xfrm>
            <a:off x="358774" y="3780201"/>
            <a:ext cx="2675827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Запуск проекта </a:t>
            </a:r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ЛЕНД</a:t>
            </a:r>
          </a:p>
        </p:txBody>
      </p:sp>
      <p:sp>
        <p:nvSpPr>
          <p:cNvPr id="11" name="Скругленный прямоугольник 10">
            <a:hlinkClick r:id="rId3" action="ppaction://hlinksldjump"/>
          </p:cNvPr>
          <p:cNvSpPr/>
          <p:nvPr/>
        </p:nvSpPr>
        <p:spPr>
          <a:xfrm>
            <a:off x="358774" y="3106860"/>
            <a:ext cx="2739409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4" name="Скругленный прямоугольник 13">
            <a:hlinkClick r:id="" action="ppaction://noaction"/>
          </p:cNvPr>
          <p:cNvSpPr/>
          <p:nvPr/>
        </p:nvSpPr>
        <p:spPr>
          <a:xfrm>
            <a:off x="3311525" y="3780201"/>
            <a:ext cx="2739409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Запуск МКС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28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1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38" y="0"/>
            <a:ext cx="2951162" cy="51435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7" y="739152"/>
            <a:ext cx="5473707" cy="350890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>
                <a:solidFill>
                  <a:prstClr val="black"/>
                </a:solidFill>
                <a:latin typeface="Roboto Slab"/>
              </a:rPr>
              <a:t>Полёт «Союз» – «Аполлон» </a:t>
            </a:r>
            <a:endParaRPr lang="ru-RU" sz="24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endParaRPr lang="ru-RU" sz="14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Проект </a:t>
            </a:r>
            <a:r>
              <a:rPr lang="ru-RU" sz="1600" dirty="0">
                <a:ea typeface="Roboto Slab" pitchFamily="2" charset="0"/>
              </a:rPr>
              <a:t>«Рукопожатие в космосе» стартовал в </a:t>
            </a:r>
            <a:r>
              <a:rPr lang="ru-RU" sz="1600" dirty="0" smtClean="0">
                <a:ea typeface="Roboto Slab" pitchFamily="2" charset="0"/>
              </a:rPr>
              <a:t>45-ю годовщину стыковки </a:t>
            </a:r>
            <a:r>
              <a:rPr lang="ru-RU" sz="1600" dirty="0">
                <a:ea typeface="Roboto Slab" pitchFamily="2" charset="0"/>
              </a:rPr>
              <a:t>на земной </a:t>
            </a:r>
            <a:r>
              <a:rPr lang="ru-RU" sz="1600" dirty="0" smtClean="0">
                <a:ea typeface="Roboto Slab" pitchFamily="2" charset="0"/>
              </a:rPr>
              <a:t>орбите </a:t>
            </a:r>
            <a:r>
              <a:rPr lang="ru-RU" sz="1600" dirty="0">
                <a:ea typeface="Roboto Slab" pitchFamily="2" charset="0"/>
              </a:rPr>
              <a:t>космических </a:t>
            </a:r>
            <a:r>
              <a:rPr lang="ru-RU" sz="1600" dirty="0" smtClean="0">
                <a:ea typeface="Roboto Slab" pitchFamily="2" charset="0"/>
              </a:rPr>
              <a:t>кораблей </a:t>
            </a:r>
            <a:r>
              <a:rPr lang="ru-RU" sz="1600" dirty="0">
                <a:ea typeface="Roboto Slab" pitchFamily="2" charset="0"/>
              </a:rPr>
              <a:t>«Аполлон» и </a:t>
            </a:r>
            <a:r>
              <a:rPr lang="ru-RU" sz="1600" dirty="0" smtClean="0">
                <a:ea typeface="Roboto Slab" pitchFamily="2" charset="0"/>
              </a:rPr>
              <a:t>«Союз». 17 июля 1975 года впервые </a:t>
            </a:r>
            <a:r>
              <a:rPr lang="ru-RU" sz="1600" dirty="0">
                <a:ea typeface="Roboto Slab" pitchFamily="2" charset="0"/>
              </a:rPr>
              <a:t>в истории пилотируемой космонавтики космические корабли СССР и США осуществили </a:t>
            </a:r>
            <a:r>
              <a:rPr lang="ru-RU" sz="1600" dirty="0" smtClean="0">
                <a:ea typeface="Roboto Slab" pitchFamily="2" charset="0"/>
              </a:rPr>
              <a:t>сближение </a:t>
            </a:r>
            <a:r>
              <a:rPr lang="ru-RU" sz="1600" dirty="0">
                <a:ea typeface="Roboto Slab" pitchFamily="2" charset="0"/>
              </a:rPr>
              <a:t>и стыковку, образовав единый орбитальный комплекс. </a:t>
            </a:r>
            <a:r>
              <a:rPr lang="ru-RU" sz="1600" dirty="0" smtClean="0">
                <a:ea typeface="Roboto Slab" pitchFamily="2" charset="0"/>
              </a:rPr>
              <a:t>19 </a:t>
            </a:r>
            <a:r>
              <a:rPr lang="ru-RU" sz="1600" dirty="0">
                <a:ea typeface="Roboto Slab" pitchFamily="2" charset="0"/>
              </a:rPr>
              <a:t>июля корабли </a:t>
            </a:r>
            <a:r>
              <a:rPr lang="ru-RU" sz="1600" dirty="0" smtClean="0">
                <a:ea typeface="Roboto Slab" pitchFamily="2" charset="0"/>
              </a:rPr>
              <a:t>расстыковались. Экспериментальный полёт «Союз»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 – «Аполлон» </a:t>
            </a: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называют также «рукопожатием в космосе».</a:t>
            </a: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 dirty="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212120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На кого может «приводниться» или «приземлиться» 500-тонная Международная  космическая станция?», — Дмитрий Рогозин эмоционально обратился к  зарубежным коллега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r="6455"/>
          <a:stretch/>
        </p:blipFill>
        <p:spPr bwMode="auto">
          <a:xfrm rot="16200000">
            <a:off x="5096670" y="1096170"/>
            <a:ext cx="5143500" cy="29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53486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Какой объект, имеющий непосредственное отношение к космосу, внесён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в Книгу рекордов Гиннесса как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самое дорогое сооружение, построенное человечеством? 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11" name="Скругленный прямоугольник 10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Зонд «</a:t>
            </a:r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Вояджер-2</a:t>
            </a:r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»</a:t>
            </a: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33124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МКС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Скругленный прямоугольник 14">
            <a:hlinkClick r:id="" action="ppaction://noaction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Телескоп </a:t>
            </a:r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«Хаббл» </a:t>
            </a:r>
          </a:p>
        </p:txBody>
      </p:sp>
      <p:sp>
        <p:nvSpPr>
          <p:cNvPr id="18" name="Скругленный прямоугольник 17">
            <a:hlinkClick r:id="" action="ppaction://noaction"/>
          </p:cNvPr>
          <p:cNvSpPr/>
          <p:nvPr/>
        </p:nvSpPr>
        <p:spPr>
          <a:xfrm>
            <a:off x="33124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Ферма «Софора»</a:t>
            </a:r>
          </a:p>
        </p:txBody>
      </p:sp>
    </p:spTree>
    <p:extLst>
      <p:ext uri="{BB962C8B-B14F-4D97-AF65-F5344CB8AC3E}">
        <p14:creationId xmlns:p14="http://schemas.microsoft.com/office/powerpoint/2010/main" val="213893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480" y="-8066"/>
            <a:ext cx="3877519" cy="5151566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00B050"/>
                </a:solidFill>
                <a:latin typeface="+mj-lt"/>
              </a:rPr>
              <a:t>Правда</a:t>
            </a:r>
            <a:endParaRPr lang="ru-RU" sz="2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8" y="872966"/>
            <a:ext cx="4548938" cy="364933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Многоразовая транспортная космическая система «Энергия» </a:t>
            </a:r>
            <a:r>
              <a:rPr lang="ru-RU" sz="1600" dirty="0" smtClean="0">
                <a:ea typeface="Roboto Slab" pitchFamily="2" charset="0"/>
              </a:rPr>
              <a:t>— «</a:t>
            </a:r>
            <a:r>
              <a:rPr lang="ru-RU" sz="1600" dirty="0">
                <a:ea typeface="Roboto Slab" pitchFamily="2" charset="0"/>
              </a:rPr>
              <a:t>Буран» была ответом </a:t>
            </a:r>
            <a:r>
              <a:rPr lang="ru-RU" sz="1600" dirty="0" smtClean="0">
                <a:ea typeface="Roboto Slab" pitchFamily="2" charset="0"/>
              </a:rPr>
              <a:t>на американскую программу «</a:t>
            </a:r>
            <a:r>
              <a:rPr lang="ru-RU" sz="1600" dirty="0" err="1" smtClean="0">
                <a:ea typeface="Roboto Slab" pitchFamily="2" charset="0"/>
              </a:rPr>
              <a:t>Спейс</a:t>
            </a:r>
            <a:r>
              <a:rPr lang="ru-RU" sz="1600" dirty="0" smtClean="0">
                <a:ea typeface="Roboto Slab" pitchFamily="2" charset="0"/>
              </a:rPr>
              <a:t> шаттл», 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но во многом превзошла её. </a:t>
            </a:r>
          </a:p>
          <a:p>
            <a:pPr>
              <a:lnSpc>
                <a:spcPct val="114000"/>
              </a:lnSpc>
            </a:pP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Так, на «Буране», в отличие от «челноков</a:t>
            </a: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», </a:t>
            </a: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была предусмотрена система экстренного спасения экипажа. </a:t>
            </a:r>
            <a:endParaRPr lang="ru-RU" sz="1600" dirty="0" smtClean="0">
              <a:solidFill>
                <a:prstClr val="black"/>
              </a:solidFill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solidFill>
                  <a:prstClr val="black"/>
                </a:solidFill>
                <a:ea typeface="Roboto Slab" pitchFamily="2" charset="0"/>
              </a:rPr>
              <a:t>Ответственным за создание системы «Буран» был Ю. П. Семёнов, Б. И. Губанов был ответственным за создание ракетного комплекса «Энергия</a:t>
            </a:r>
            <a:r>
              <a:rPr lang="ru-RU" sz="1600" dirty="0" smtClean="0">
                <a:solidFill>
                  <a:prstClr val="black"/>
                </a:solidFill>
                <a:ea typeface="Roboto Slab" pitchFamily="2" charset="0"/>
              </a:rPr>
              <a:t>».</a:t>
            </a:r>
            <a:endParaRPr lang="ru-RU" sz="1600" dirty="0">
              <a:solidFill>
                <a:prstClr val="black"/>
              </a:solidFill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96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На кого может «приводниться» или «приземлиться» 500-тонная Международная  космическая станция?», — Дмитрий Рогозин эмоционально обратился к  зарубежным коллегам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5" r="6455"/>
          <a:stretch/>
        </p:blipFill>
        <p:spPr bwMode="auto">
          <a:xfrm rot="16200000">
            <a:off x="5096670" y="1096170"/>
            <a:ext cx="5143500" cy="2951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7" y="872966"/>
            <a:ext cx="5473707" cy="3193054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МКС</a:t>
            </a:r>
          </a:p>
          <a:p>
            <a:pPr>
              <a:lnSpc>
                <a:spcPct val="114000"/>
              </a:lnSpc>
            </a:pPr>
            <a:endParaRPr lang="ru-RU" sz="1200" dirty="0" smtClean="0">
              <a:solidFill>
                <a:prstClr val="black"/>
              </a:solidFill>
              <a:latin typeface="Roboto Slab"/>
            </a:endParaRPr>
          </a:p>
          <a:p>
            <a:pPr>
              <a:lnSpc>
                <a:spcPct val="114000"/>
              </a:lnSpc>
            </a:pPr>
            <a:r>
              <a:rPr lang="ru-RU" sz="1600" dirty="0">
                <a:ea typeface="Roboto Slab" pitchFamily="2" charset="0"/>
              </a:rPr>
              <a:t>Общая стоимость </a:t>
            </a:r>
            <a:r>
              <a:rPr lang="ru-RU" sz="1600" dirty="0" smtClean="0">
                <a:ea typeface="Roboto Slab" pitchFamily="2" charset="0"/>
              </a:rPr>
              <a:t>Международной космической станции составляет </a:t>
            </a:r>
            <a:r>
              <a:rPr lang="ru-RU" sz="1600" dirty="0">
                <a:ea typeface="Roboto Slab" pitchFamily="2" charset="0"/>
              </a:rPr>
              <a:t>более 150 миллиардов </a:t>
            </a:r>
            <a:r>
              <a:rPr lang="ru-RU" sz="1600" dirty="0" smtClean="0">
                <a:ea typeface="Roboto Slab" pitchFamily="2" charset="0"/>
              </a:rPr>
              <a:t>долларов.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При проектировании космических аппаратов инженеры </a:t>
            </a:r>
            <a:r>
              <a:rPr lang="ru-RU" sz="1600" dirty="0">
                <a:ea typeface="Roboto Slab" pitchFamily="2" charset="0"/>
              </a:rPr>
              <a:t>стараются предусмотреть все возможные поломки и нештатные </a:t>
            </a:r>
            <a:r>
              <a:rPr lang="ru-RU" sz="1600" dirty="0" smtClean="0">
                <a:ea typeface="Roboto Slab" pitchFamily="2" charset="0"/>
              </a:rPr>
              <a:t>ситуации. Поэтому </a:t>
            </a:r>
            <a:r>
              <a:rPr lang="ru-RU" sz="1600" dirty="0">
                <a:ea typeface="Roboto Slab" pitchFamily="2" charset="0"/>
              </a:rPr>
              <a:t>орбитальные </a:t>
            </a:r>
            <a:r>
              <a:rPr lang="ru-RU" sz="1600" dirty="0" smtClean="0">
                <a:ea typeface="Roboto Slab" pitchFamily="2" charset="0"/>
              </a:rPr>
              <a:t>станции </a:t>
            </a:r>
            <a:r>
              <a:rPr lang="ru-RU" sz="1600" dirty="0">
                <a:ea typeface="Roboto Slab" pitchFamily="2" charset="0"/>
              </a:rPr>
              <a:t>строят с многократным запасом прочности и множеством дублирующих </a:t>
            </a:r>
            <a:r>
              <a:rPr lang="ru-RU" sz="1600" dirty="0" smtClean="0">
                <a:ea typeface="Roboto Slab" pitchFamily="2" charset="0"/>
              </a:rPr>
              <a:t>систем. Поэтому у МКС, которую планируется эксплуатировать до 2031 года, такая стоимость.</a:t>
            </a:r>
            <a:endParaRPr lang="ru-RU" sz="1600" dirty="0">
              <a:ea typeface="Roboto Slab" pitchFamily="2" charset="0"/>
            </a:endParaRP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406743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2838" y="0"/>
            <a:ext cx="2975634" cy="5151437"/>
          </a:xfrm>
          <a:prstGeom prst="rect">
            <a:avLst/>
          </a:prstGeom>
        </p:spPr>
      </p:pic>
      <p:sp>
        <p:nvSpPr>
          <p:cNvPr id="10" name="TextBox 9">
            <a:hlinkClick r:id="" action="ppaction://noaction"/>
            <a:extLst>
              <a:ext uri="{FF2B5EF4-FFF2-40B4-BE49-F238E27FC236}">
                <a16:creationId xmlns="" xmlns:a16="http://schemas.microsoft.com/office/drawing/2014/main" id="{86B7A069-46E3-48B1-B5C2-DA4FC1E8E5D3}"/>
              </a:ext>
            </a:extLst>
          </p:cNvPr>
          <p:cNvSpPr txBox="1"/>
          <p:nvPr/>
        </p:nvSpPr>
        <p:spPr>
          <a:xfrm>
            <a:off x="358776" y="1162640"/>
            <a:ext cx="534868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Какое название носит место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в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южной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части Тихого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океана, окрестности которого используются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в качестве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кладбища </a:t>
            </a:r>
            <a:r>
              <a:rPr lang="ru-RU" sz="1800" dirty="0">
                <a:solidFill>
                  <a:prstClr val="black"/>
                </a:solidFill>
                <a:latin typeface="Roboto Slab"/>
              </a:rPr>
              <a:t>космических </a:t>
            </a:r>
            <a:r>
              <a:rPr lang="ru-RU" sz="1800" dirty="0" smtClean="0">
                <a:solidFill>
                  <a:prstClr val="black"/>
                </a:solidFill>
                <a:latin typeface="Roboto Slab"/>
              </a:rPr>
              <a:t>кораблей?</a:t>
            </a:r>
            <a:endParaRPr lang="ru-RU" sz="1800" dirty="0">
              <a:solidFill>
                <a:prstClr val="black"/>
              </a:solidFill>
              <a:latin typeface="Roboto Slab"/>
            </a:endParaRPr>
          </a:p>
        </p:txBody>
      </p:sp>
      <p:pic>
        <p:nvPicPr>
          <p:cNvPr id="9" name="Рисунок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7" name="TextBox 6">
            <a:hlinkClick r:id="" action="ppaction://noaction"/>
          </p:cNvPr>
          <p:cNvSpPr txBox="1"/>
          <p:nvPr/>
        </p:nvSpPr>
        <p:spPr>
          <a:xfrm>
            <a:off x="371632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 dirty="0" smtClean="0">
                <a:solidFill>
                  <a:srgbClr val="00B050"/>
                </a:solidFill>
                <a:latin typeface="Roboto Slab"/>
              </a:rPr>
              <a:t>Ответьте на вопрос</a:t>
            </a:r>
            <a:endParaRPr lang="ru-RU" sz="1800" b="1" dirty="0">
              <a:solidFill>
                <a:srgbClr val="00B050"/>
              </a:solidFill>
              <a:latin typeface="Roboto Slab"/>
            </a:endParaRPr>
          </a:p>
        </p:txBody>
      </p:sp>
      <p:sp>
        <p:nvSpPr>
          <p:cNvPr id="11" name="Скругленный прямоугольник 10">
            <a:hlinkClick r:id="" action="ppaction://noaction"/>
          </p:cNvPr>
          <p:cNvSpPr/>
          <p:nvPr/>
        </p:nvSpPr>
        <p:spPr>
          <a:xfrm>
            <a:off x="3587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Остров Наутилус</a:t>
            </a:r>
          </a:p>
        </p:txBody>
      </p:sp>
      <p:sp>
        <p:nvSpPr>
          <p:cNvPr id="14" name="Скругленный прямоугольник 13">
            <a:hlinkClick r:id="rId6" action="ppaction://hlinksldjump"/>
          </p:cNvPr>
          <p:cNvSpPr/>
          <p:nvPr/>
        </p:nvSpPr>
        <p:spPr>
          <a:xfrm>
            <a:off x="3312475" y="3111705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Точка </a:t>
            </a:r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Немо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5" name="Скругленный прямоугольник 14">
            <a:hlinkClick r:id="" action="ppaction://noaction"/>
          </p:cNvPr>
          <p:cNvSpPr/>
          <p:nvPr/>
        </p:nvSpPr>
        <p:spPr>
          <a:xfrm>
            <a:off x="3587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Полюс </a:t>
            </a:r>
            <a:r>
              <a:rPr lang="ru-RU" sz="1600" dirty="0" err="1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Пампилиус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2" name="Скругленный прямоугольник 11">
            <a:hlinkClick r:id="" action="ppaction://noaction"/>
          </p:cNvPr>
          <p:cNvSpPr/>
          <p:nvPr/>
        </p:nvSpPr>
        <p:spPr>
          <a:xfrm>
            <a:off x="3312475" y="3780201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Убежище </a:t>
            </a:r>
            <a:r>
              <a:rPr lang="ru-RU" sz="1600" dirty="0" err="1" smtClean="0">
                <a:solidFill>
                  <a:schemeClr val="tx1"/>
                </a:solidFill>
                <a:latin typeface="Roboto Slab" pitchFamily="2" charset="0"/>
                <a:ea typeface="Roboto Slab" pitchFamily="2" charset="0"/>
              </a:rPr>
              <a:t>Дори</a:t>
            </a:r>
            <a:endParaRPr lang="ru-RU" sz="1600" dirty="0">
              <a:solidFill>
                <a:schemeClr val="tx1"/>
              </a:solidFill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2" name="AutoShape 2" descr="Точка Немо. Кладбище космических кораблей в Тихом океан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03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838" y="0"/>
            <a:ext cx="2975634" cy="515143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71639" y="746284"/>
            <a:ext cx="5027272" cy="3508909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  <a:latin typeface="Roboto Slab"/>
              </a:rPr>
              <a:t>Точка Немо</a:t>
            </a:r>
          </a:p>
          <a:p>
            <a:pPr>
              <a:lnSpc>
                <a:spcPct val="114000"/>
              </a:lnSpc>
            </a:pPr>
            <a:endParaRPr lang="ru-RU" sz="105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Так называют </a:t>
            </a:r>
            <a:r>
              <a:rPr lang="ru-RU" sz="1600" dirty="0">
                <a:ea typeface="Roboto Slab" pitchFamily="2" charset="0"/>
              </a:rPr>
              <a:t>Океанский полюс </a:t>
            </a:r>
            <a:r>
              <a:rPr lang="ru-RU" sz="1600" dirty="0" smtClean="0">
                <a:ea typeface="Roboto Slab" pitchFamily="2" charset="0"/>
              </a:rPr>
              <a:t>недоступности –  условную точку </a:t>
            </a:r>
            <a:r>
              <a:rPr lang="ru-RU" sz="1600" dirty="0">
                <a:ea typeface="Roboto Slab" pitchFamily="2" charset="0"/>
              </a:rPr>
              <a:t>в Мировом океане, наиболее </a:t>
            </a:r>
            <a:r>
              <a:rPr lang="ru-RU" sz="1600" dirty="0" smtClean="0">
                <a:ea typeface="Roboto Slab" pitchFamily="2" charset="0"/>
              </a:rPr>
              <a:t>удалённую </a:t>
            </a:r>
            <a:r>
              <a:rPr lang="ru-RU" sz="1600" dirty="0">
                <a:ea typeface="Roboto Slab" pitchFamily="2" charset="0"/>
              </a:rPr>
              <a:t>от какой-либо суши на Земле. </a:t>
            </a:r>
            <a:endParaRPr lang="ru-RU" sz="16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В </a:t>
            </a:r>
            <a:r>
              <a:rPr lang="ru-RU" sz="1600" dirty="0">
                <a:ea typeface="Roboto Slab" pitchFamily="2" charset="0"/>
              </a:rPr>
              <a:t>окрестностях Точки Немо на дне океана находится уже не менее сотни отслуживших своё космических аппаратов и их частей</a:t>
            </a:r>
            <a:r>
              <a:rPr lang="ru-RU" sz="1600" dirty="0" smtClean="0">
                <a:ea typeface="Roboto Slab" pitchFamily="2" charset="0"/>
              </a:rPr>
              <a:t>.</a:t>
            </a:r>
          </a:p>
          <a:p>
            <a:pPr>
              <a:lnSpc>
                <a:spcPct val="114000"/>
              </a:lnSpc>
            </a:pPr>
            <a:r>
              <a:rPr lang="ru-RU" sz="1600" dirty="0" smtClean="0">
                <a:ea typeface="Roboto Slab" pitchFamily="2" charset="0"/>
              </a:rPr>
              <a:t>Многие </a:t>
            </a:r>
            <a:r>
              <a:rPr lang="ru-RU" sz="1600" dirty="0">
                <a:ea typeface="Roboto Slab" pitchFamily="2" charset="0"/>
              </a:rPr>
              <a:t>космические </a:t>
            </a:r>
            <a:r>
              <a:rPr lang="ru-RU" sz="1600" dirty="0" smtClean="0">
                <a:ea typeface="Roboto Slab" pitchFamily="2" charset="0"/>
              </a:rPr>
              <a:t>агентства используют </a:t>
            </a:r>
            <a:r>
              <a:rPr lang="ru-RU" sz="1600" dirty="0">
                <a:ea typeface="Roboto Slab" pitchFamily="2" charset="0"/>
              </a:rPr>
              <a:t>этот район в качестве </a:t>
            </a:r>
            <a:r>
              <a:rPr lang="ru-RU" sz="1600" dirty="0" smtClean="0">
                <a:ea typeface="Roboto Slab" pitchFamily="2" charset="0"/>
              </a:rPr>
              <a:t>кладбища </a:t>
            </a:r>
            <a:r>
              <a:rPr lang="ru-RU" sz="1600" dirty="0">
                <a:ea typeface="Roboto Slab" pitchFamily="2" charset="0"/>
              </a:rPr>
              <a:t>космических </a:t>
            </a:r>
            <a:r>
              <a:rPr lang="ru-RU" sz="1600" dirty="0" smtClean="0">
                <a:ea typeface="Roboto Slab" pitchFamily="2" charset="0"/>
              </a:rPr>
              <a:t>кораблей, </a:t>
            </a:r>
            <a:r>
              <a:rPr lang="ru-RU" sz="1600" dirty="0">
                <a:ea typeface="Roboto Slab" pitchFamily="2" charset="0"/>
              </a:rPr>
              <a:t>так как здесь минимален риск ущерба людям и природе. </a:t>
            </a:r>
          </a:p>
        </p:txBody>
      </p:sp>
      <p:pic>
        <p:nvPicPr>
          <p:cNvPr id="13" name="Рисунок 1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8" name="TextBox 7">
            <a:hlinkClick r:id="" action="ppaction://noaction"/>
          </p:cNvPr>
          <p:cNvSpPr txBox="1"/>
          <p:nvPr/>
        </p:nvSpPr>
        <p:spPr>
          <a:xfrm>
            <a:off x="371639" y="391228"/>
            <a:ext cx="470839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1800" b="1">
                <a:solidFill>
                  <a:srgbClr val="00B050"/>
                </a:solidFill>
                <a:latin typeface="Roboto Slab"/>
              </a:rPr>
              <a:t>Правильный ответ</a:t>
            </a: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358775" y="4252002"/>
            <a:ext cx="220345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smtClean="0">
                <a:solidFill>
                  <a:schemeClr val="tx2">
                    <a:lumMod val="50000"/>
                  </a:schemeClr>
                </a:solidFill>
              </a:rPr>
              <a:t>Вернуться к </a:t>
            </a:r>
            <a:r>
              <a:rPr lang="ru-RU" sz="1200">
                <a:solidFill>
                  <a:schemeClr val="tx2">
                    <a:lumMod val="50000"/>
                  </a:schemeClr>
                </a:solidFill>
              </a:rPr>
              <a:t>вопросам</a:t>
            </a:r>
          </a:p>
        </p:txBody>
      </p:sp>
    </p:spTree>
    <p:extLst>
      <p:ext uri="{BB962C8B-B14F-4D97-AF65-F5344CB8AC3E}">
        <p14:creationId xmlns:p14="http://schemas.microsoft.com/office/powerpoint/2010/main" val="147444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Лунные бурильщики | Warspo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30578"/>
          <a:stretch/>
        </p:blipFill>
        <p:spPr bwMode="auto">
          <a:xfrm>
            <a:off x="5311588" y="0"/>
            <a:ext cx="383241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3" y="751881"/>
            <a:ext cx="4392615" cy="1378967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​первая </a:t>
            </a:r>
            <a:r>
              <a:rPr lang="ru-RU" sz="2000" dirty="0">
                <a:latin typeface="+mj-lt"/>
              </a:rPr>
              <a:t>в мире автоматическая доставка лунного грунта на Землю — </a:t>
            </a:r>
            <a:r>
              <a:rPr lang="ru-RU" sz="2000" dirty="0" smtClean="0">
                <a:latin typeface="+mj-lt"/>
              </a:rPr>
              <a:t>одно из достижений советской </a:t>
            </a:r>
            <a:r>
              <a:rPr lang="ru-RU" sz="2000" dirty="0">
                <a:latin typeface="+mj-lt"/>
              </a:rPr>
              <a:t>науки и </a:t>
            </a:r>
            <a:r>
              <a:rPr lang="ru-RU" sz="2000" dirty="0" smtClean="0">
                <a:latin typeface="+mj-lt"/>
              </a:rPr>
              <a:t>техники</a:t>
            </a:r>
            <a:r>
              <a:rPr lang="ru-RU" sz="2000" dirty="0">
                <a:latin typeface="+mj-lt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391774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c/c6/The_Soviet_Union_1970_CPA_3951_stamp_%28Luna_16_in_Flight_%281970.09.12%29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42" y="1"/>
            <a:ext cx="38458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58776" y="328350"/>
            <a:ext cx="403383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800" dirty="0" smtClean="0">
                <a:solidFill>
                  <a:srgbClr val="00B050"/>
                </a:solidFill>
                <a:latin typeface="+mj-lt"/>
              </a:rPr>
              <a:t>Правда</a:t>
            </a:r>
            <a:endParaRPr lang="ru-RU" sz="2800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6780025" y="4252002"/>
            <a:ext cx="2005200" cy="515261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127000" dist="63500" dir="5400000" sx="90000" sy="90000" algn="t" rotWithShape="0">
              <a:schemeClr val="tx1">
                <a:lumMod val="75000"/>
                <a:lumOff val="2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Далее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D310544-98B5-4C02-95FD-D8284A2C25F1}"/>
              </a:ext>
            </a:extLst>
          </p:cNvPr>
          <p:cNvSpPr/>
          <p:nvPr/>
        </p:nvSpPr>
        <p:spPr>
          <a:xfrm flipH="1">
            <a:off x="358768" y="872966"/>
            <a:ext cx="4791456" cy="3578672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Впервые лунный грунт был доставлен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на Землю с помощью советской автоматической межпланетной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станции «</a:t>
            </a:r>
            <a:r>
              <a:rPr lang="ru-RU" sz="1700" dirty="0">
                <a:ea typeface="Roboto Slab" pitchFamily="2" charset="0"/>
              </a:rPr>
              <a:t>Луна-16</a:t>
            </a:r>
            <a:r>
              <a:rPr lang="ru-RU" sz="1700" dirty="0" smtClean="0">
                <a:ea typeface="Roboto Slab" pitchFamily="2" charset="0"/>
              </a:rPr>
              <a:t>».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 </a:t>
            </a:r>
            <a:endParaRPr lang="ru-RU" sz="17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Экспедиция</a:t>
            </a:r>
            <a:r>
              <a:rPr lang="ru-RU" sz="1700" dirty="0">
                <a:ea typeface="Roboto Slab" pitchFamily="2" charset="0"/>
              </a:rPr>
              <a:t>, состоявшаяся в 1971 году, привезла с Луны 101 грамм реголита, </a:t>
            </a:r>
            <a:endParaRPr lang="ru-RU" sz="17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взятого </a:t>
            </a:r>
            <a:r>
              <a:rPr lang="ru-RU" sz="1700" dirty="0">
                <a:ea typeface="Roboto Slab" pitchFamily="2" charset="0"/>
              </a:rPr>
              <a:t>в районе Моря Изобилия. </a:t>
            </a:r>
            <a:endParaRPr lang="ru-RU" sz="1700" dirty="0" smtClean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endParaRPr lang="ru-RU" sz="1700" dirty="0">
              <a:ea typeface="Roboto Slab" pitchFamily="2" charset="0"/>
            </a:endParaRP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20 </a:t>
            </a:r>
            <a:r>
              <a:rPr lang="ru-RU" sz="1700" dirty="0">
                <a:ea typeface="Roboto Slab" pitchFamily="2" charset="0"/>
              </a:rPr>
              <a:t>крупинок лунного </a:t>
            </a:r>
            <a:r>
              <a:rPr lang="ru-RU" sz="1700" dirty="0" smtClean="0">
                <a:ea typeface="Roboto Slab" pitchFamily="2" charset="0"/>
              </a:rPr>
              <a:t>грунта можно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увидеть в Музее космонавтики </a:t>
            </a:r>
          </a:p>
          <a:p>
            <a:pPr>
              <a:lnSpc>
                <a:spcPct val="114000"/>
              </a:lnSpc>
            </a:pPr>
            <a:r>
              <a:rPr lang="ru-RU" sz="1700" dirty="0" smtClean="0">
                <a:ea typeface="Roboto Slab" pitchFamily="2" charset="0"/>
              </a:rPr>
              <a:t>в Москве.</a:t>
            </a:r>
            <a:endParaRPr lang="ru-RU" sz="1700" dirty="0">
              <a:solidFill>
                <a:prstClr val="black"/>
              </a:solidFill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10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kosmo-museum.ru/uploads/ckeditor/pictures/2880/content_FP2A37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58"/>
          <a:stretch/>
        </p:blipFill>
        <p:spPr bwMode="auto">
          <a:xfrm>
            <a:off x="5307724" y="0"/>
            <a:ext cx="38362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0"/>
            <a:ext cx="1316571" cy="288000"/>
          </a:xfrm>
          <a:prstGeom prst="rect">
            <a:avLst/>
          </a:prstGeom>
        </p:spPr>
      </p:pic>
      <p:sp>
        <p:nvSpPr>
          <p:cNvPr id="3" name="Прямоугольник 2">
            <a:hlinkClick r:id="rId3" action="ppaction://hlinksldjump"/>
          </p:cNvPr>
          <p:cNvSpPr/>
          <p:nvPr/>
        </p:nvSpPr>
        <p:spPr>
          <a:xfrm flipH="1">
            <a:off x="358773" y="751881"/>
            <a:ext cx="4033840" cy="1052596"/>
          </a:xfrm>
          <a:prstGeom prst="rect">
            <a:avLst/>
          </a:prstGeom>
          <a:ln>
            <a:noFill/>
          </a:ln>
        </p:spPr>
        <p:txBody>
          <a:bodyPr wrap="square" lIns="0" tIns="0" rIns="0" bIns="0" anchor="t" anchorCtr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2000" dirty="0" smtClean="0">
                <a:latin typeface="+mj-lt"/>
              </a:rPr>
              <a:t>земляне </a:t>
            </a:r>
            <a:r>
              <a:rPr lang="ru-RU" sz="2000" dirty="0">
                <a:latin typeface="+mj-lt"/>
              </a:rPr>
              <a:t>впервые </a:t>
            </a:r>
            <a:r>
              <a:rPr lang="ru-RU" sz="2000" dirty="0" smtClean="0">
                <a:latin typeface="+mj-lt"/>
              </a:rPr>
              <a:t>увидели, </a:t>
            </a:r>
            <a:r>
              <a:rPr lang="ru-RU" sz="2000" dirty="0">
                <a:latin typeface="+mj-lt"/>
              </a:rPr>
              <a:t>как выглядит поверхность </a:t>
            </a:r>
            <a:r>
              <a:rPr lang="ru-RU" sz="2000" dirty="0" smtClean="0">
                <a:latin typeface="+mj-lt"/>
              </a:rPr>
              <a:t>Марса в апреле 1985 года?</a:t>
            </a:r>
            <a:endParaRPr lang="ru-RU" sz="20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6" y="328350"/>
            <a:ext cx="40338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377"/>
            <a:r>
              <a:rPr lang="ru-RU" sz="2400" dirty="0">
                <a:solidFill>
                  <a:srgbClr val="00B0F0"/>
                </a:solidFill>
                <a:latin typeface="+mj-lt"/>
              </a:rPr>
              <a:t>Правда ли, </a:t>
            </a:r>
            <a:r>
              <a:rPr lang="ru-RU" sz="2400" dirty="0" smtClean="0">
                <a:solidFill>
                  <a:srgbClr val="00B0F0"/>
                </a:solidFill>
                <a:latin typeface="+mj-lt"/>
              </a:rPr>
              <a:t>что… </a:t>
            </a:r>
            <a:endParaRPr lang="ru-RU" sz="2400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373088" y="4298077"/>
            <a:ext cx="2520000" cy="473509"/>
          </a:xfrm>
          <a:prstGeom prst="roundRect">
            <a:avLst/>
          </a:prstGeom>
          <a:noFill/>
          <a:ln w="19050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90000" rIns="180000" bIns="90000" rtlCol="0" anchor="ctr">
            <a:spAutoFit/>
          </a:bodyPr>
          <a:lstStyle/>
          <a:p>
            <a:pPr algn="ctr"/>
            <a:r>
              <a:rPr lang="ru-RU" sz="1600">
                <a:solidFill>
                  <a:prstClr val="black"/>
                </a:solidFill>
                <a:latin typeface="Roboto Slab"/>
              </a:rPr>
              <a:t>Правильный ответ</a:t>
            </a:r>
          </a:p>
        </p:txBody>
      </p:sp>
    </p:spTree>
    <p:extLst>
      <p:ext uri="{BB962C8B-B14F-4D97-AF65-F5344CB8AC3E}">
        <p14:creationId xmlns:p14="http://schemas.microsoft.com/office/powerpoint/2010/main" val="26841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2358</Words>
  <Application>Microsoft Office PowerPoint</Application>
  <PresentationFormat>Экран (16:9)</PresentationFormat>
  <Paragraphs>383</Paragraphs>
  <Slides>62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8" baseType="lpstr">
      <vt:lpstr>Arial</vt:lpstr>
      <vt:lpstr>Roboto Slab</vt:lpstr>
      <vt:lpstr>Open Sans</vt:lpstr>
      <vt:lpstr>Calibri</vt:lpstr>
      <vt:lpstr>Roboto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2019-12-03T13:21:52Z</dcterms:created>
  <dcterms:modified xsi:type="dcterms:W3CDTF">2022-04-07T08:23:51Z</dcterms:modified>
</cp:coreProperties>
</file>