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89" r:id="rId2"/>
    <p:sldId id="278" r:id="rId3"/>
    <p:sldId id="279" r:id="rId4"/>
    <p:sldId id="257" r:id="rId5"/>
    <p:sldId id="280" r:id="rId6"/>
    <p:sldId id="258" r:id="rId7"/>
    <p:sldId id="281" r:id="rId8"/>
    <p:sldId id="259" r:id="rId9"/>
    <p:sldId id="282" r:id="rId10"/>
    <p:sldId id="260" r:id="rId11"/>
    <p:sldId id="283" r:id="rId12"/>
    <p:sldId id="261" r:id="rId13"/>
    <p:sldId id="284" r:id="rId14"/>
    <p:sldId id="262" r:id="rId15"/>
    <p:sldId id="285" r:id="rId16"/>
    <p:sldId id="263" r:id="rId17"/>
    <p:sldId id="286" r:id="rId18"/>
    <p:sldId id="264" r:id="rId19"/>
    <p:sldId id="287" r:id="rId20"/>
    <p:sldId id="265" r:id="rId21"/>
    <p:sldId id="288" r:id="rId22"/>
    <p:sldId id="266" r:id="rId23"/>
    <p:sldId id="267" r:id="rId24"/>
    <p:sldId id="268" r:id="rId25"/>
    <p:sldId id="269" r:id="rId26"/>
    <p:sldId id="270" r:id="rId27"/>
    <p:sldId id="275" r:id="rId28"/>
    <p:sldId id="276" r:id="rId29"/>
    <p:sldId id="277" r:id="rId30"/>
    <p:sldId id="271" r:id="rId31"/>
    <p:sldId id="272" r:id="rId32"/>
    <p:sldId id="273" r:id="rId33"/>
    <p:sldId id="274"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06" autoAdjust="0"/>
  </p:normalViewPr>
  <p:slideViewPr>
    <p:cSldViewPr>
      <p:cViewPr varScale="1">
        <p:scale>
          <a:sx n="53" d="100"/>
          <a:sy n="53" d="100"/>
        </p:scale>
        <p:origin x="8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FA34D-5D74-4B7F-A596-1AFE9168B599}" type="datetimeFigureOut">
              <a:rPr lang="ru-RU" smtClean="0"/>
              <a:pPr/>
              <a:t>16.10.2023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A1974-EE76-4B9D-B7E3-67FC27F5490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5A1974-EE76-4B9D-B7E3-67FC27F54903}"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9425A32-14AD-454D-9C6F-D7820BF34C1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9425A32-14AD-454D-9C6F-D7820BF34C1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68CC74F-0284-4470-9AB2-8666B7770429}" type="datetimeFigureOut">
              <a:rPr lang="ru-RU" smtClean="0"/>
              <a:pPr/>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425A32-14AD-454D-9C6F-D7820BF34C1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68CC74F-0284-4470-9AB2-8666B7770429}" type="datetimeFigureOut">
              <a:rPr lang="ru-RU" smtClean="0"/>
              <a:pPr/>
              <a:t>16.10.2023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425A32-14AD-454D-9C6F-D7820BF34C1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g1.liveinternet.ru/images/attach/c/4/79/20/79020357_large_4278666_99_cat.jpg"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webartplus.narod.ru/mt116.html" TargetMode="Externa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hyperlink" Target="http://www.webartplus.narod.ru/mt115.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webartplus.narod.ru/mt77.html"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g0.liveinternet.ru/images/attach/c/4/79/20/79020354_large_4278666_Bankoboev_Ru_russkaya_matreshka.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webartplus.narod.ru/mt98.html"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g0.liveinternet.ru/images/attach/c/4/79/20/79020354_large_4278666_Bankoboev_Ru_russkaya_matreshka.jp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elenaart.ru/rubric/1972959/"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0DCE5E-E3B1-57A0-2F61-605D3CD3A685}"/>
              </a:ext>
            </a:extLst>
          </p:cNvPr>
          <p:cNvSpPr>
            <a:spLocks noGrp="1"/>
          </p:cNvSpPr>
          <p:nvPr>
            <p:ph type="title"/>
          </p:nvPr>
        </p:nvSpPr>
        <p:spPr/>
        <p:txBody>
          <a:bodyPr>
            <a:normAutofit fontScale="90000"/>
          </a:bodyPr>
          <a:lstStyle/>
          <a:p>
            <a:pPr algn="r"/>
            <a:r>
              <a:rPr lang="ru-RU" dirty="0"/>
              <a:t>Как появились русские матрёшки.</a:t>
            </a:r>
            <a:br>
              <a:rPr lang="ru-RU" dirty="0"/>
            </a:br>
            <a:r>
              <a:rPr lang="ru-RU" dirty="0"/>
              <a:t>Составители: </a:t>
            </a:r>
            <a:r>
              <a:rPr lang="ru-RU" dirty="0" err="1"/>
              <a:t>Елжова</a:t>
            </a:r>
            <a:r>
              <a:rPr lang="ru-RU" dirty="0"/>
              <a:t> Е.В.</a:t>
            </a:r>
            <a:br>
              <a:rPr lang="ru-RU" dirty="0"/>
            </a:br>
            <a:r>
              <a:rPr lang="ru-RU" dirty="0"/>
              <a:t>Шведова И.А.</a:t>
            </a:r>
          </a:p>
        </p:txBody>
      </p:sp>
      <p:pic>
        <p:nvPicPr>
          <p:cNvPr id="4" name="Объект 3">
            <a:extLst>
              <a:ext uri="{FF2B5EF4-FFF2-40B4-BE49-F238E27FC236}">
                <a16:creationId xmlns:a16="http://schemas.microsoft.com/office/drawing/2014/main" id="{0522F813-2A80-1DC5-FC87-AA8AE4A20863}"/>
              </a:ext>
            </a:extLst>
          </p:cNvPr>
          <p:cNvPicPr>
            <a:picLocks noGrp="1" noChangeAspect="1"/>
          </p:cNvPicPr>
          <p:nvPr>
            <p:ph idx="1"/>
          </p:nvPr>
        </p:nvPicPr>
        <p:blipFill>
          <a:blip r:embed="rId2"/>
          <a:stretch>
            <a:fillRect/>
          </a:stretch>
        </p:blipFill>
        <p:spPr>
          <a:xfrm>
            <a:off x="1621280" y="1765809"/>
            <a:ext cx="5901439" cy="4377307"/>
          </a:xfrm>
          <a:prstGeom prst="rect">
            <a:avLst/>
          </a:prstGeom>
        </p:spPr>
      </p:pic>
    </p:spTree>
    <p:extLst>
      <p:ext uri="{BB962C8B-B14F-4D97-AF65-F5344CB8AC3E}">
        <p14:creationId xmlns:p14="http://schemas.microsoft.com/office/powerpoint/2010/main" val="224830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i="1" dirty="0">
                <a:solidFill>
                  <a:srgbClr val="FF0000"/>
                </a:solidFill>
              </a:rPr>
              <a:t>Символ русского искусства</a:t>
            </a:r>
          </a:p>
        </p:txBody>
      </p:sp>
      <p:sp>
        <p:nvSpPr>
          <p:cNvPr id="3" name="Текст 2"/>
          <p:cNvSpPr>
            <a:spLocks noGrp="1"/>
          </p:cNvSpPr>
          <p:nvPr>
            <p:ph type="body" idx="2"/>
          </p:nvPr>
        </p:nvSpPr>
        <p:spPr/>
        <p:txBody>
          <a:bodyPr/>
          <a:lstStyle/>
          <a:p>
            <a:r>
              <a:rPr lang="ru-RU" sz="1600" i="1" dirty="0">
                <a:solidFill>
                  <a:srgbClr val="002060"/>
                </a:solidFill>
              </a:rPr>
              <a:t>Матрёшка сразу снискала небывалое признание как символ русского народного искусства.</a:t>
            </a:r>
          </a:p>
          <a:p>
            <a:r>
              <a:rPr lang="ru-RU" sz="1600" i="1" dirty="0">
                <a:solidFill>
                  <a:srgbClr val="002060"/>
                </a:solidFill>
              </a:rPr>
              <a:t>Матрешки стали быстро распространяться по России, каждая губерния считала своим долгом «одеть» матрешку в соответствии с местными традициями. </a:t>
            </a:r>
          </a:p>
          <a:p>
            <a:r>
              <a:rPr lang="ru-RU" sz="1600" i="1" dirty="0">
                <a:solidFill>
                  <a:srgbClr val="002060"/>
                </a:solidFill>
              </a:rPr>
              <a:t>Иногда менялся не только наряд матрешки, но и ее форма – кукла становилась то шарообразной, то продолговатой. Вопроса, где купить матрешку, уже не возникало – там, где был развит народный промысел, обязательно были матрешки.</a:t>
            </a:r>
          </a:p>
          <a:p>
            <a:endParaRPr lang="ru-RU" dirty="0">
              <a:solidFill>
                <a:srgbClr val="002060"/>
              </a:solidFill>
            </a:endParaRPr>
          </a:p>
        </p:txBody>
      </p:sp>
      <p:pic>
        <p:nvPicPr>
          <p:cNvPr id="5" name="Содержимое 4" descr="4278666_99_cat (640x560, 97Kb)">
            <a:hlinkClick r:id="rId2" tgtFrame="_blank"/>
          </p:cNvPr>
          <p:cNvPicPr>
            <a:picLocks noGrp="1"/>
          </p:cNvPicPr>
          <p:nvPr>
            <p:ph sz="half" idx="1"/>
          </p:nvPr>
        </p:nvPicPr>
        <p:blipFill>
          <a:blip r:embed="rId3" cstate="print"/>
          <a:srcRect/>
          <a:stretch>
            <a:fillRect/>
          </a:stretch>
        </p:blipFill>
        <p:spPr bwMode="auto">
          <a:xfrm>
            <a:off x="3575050" y="963216"/>
            <a:ext cx="5111750" cy="4472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510C7E8-B2F8-9EBD-A83A-1DC2525B8A5A}"/>
              </a:ext>
            </a:extLst>
          </p:cNvPr>
          <p:cNvSpPr>
            <a:spLocks noGrp="1"/>
          </p:cNvSpPr>
          <p:nvPr>
            <p:ph idx="1"/>
          </p:nvPr>
        </p:nvSpPr>
        <p:spPr/>
        <p:txBody>
          <a:bodyPr>
            <a:normAutofit fontScale="92500" lnSpcReduction="20000"/>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В 1900 году матрешку показали на Всемирной выставке в Париже, где игрушку наградили бронзовой медалью. После этого матрешки стали популярны в России. Их делали не только в магазине «Детское воспитание», но и в ремесленных мастерских в Сергиевом Посаде. Со временем там начали вытачивать и другие предметы, части которых вкладывались друг в друга, например деревянные пасхальные яйца. Их тоже украшали росписями, стилизованными под древнерусское искусство.</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60032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i="1" dirty="0">
                <a:solidFill>
                  <a:srgbClr val="FF0000"/>
                </a:solidFill>
              </a:rPr>
              <a:t>Память о России</a:t>
            </a:r>
          </a:p>
        </p:txBody>
      </p:sp>
      <p:sp>
        <p:nvSpPr>
          <p:cNvPr id="3" name="Текст 2"/>
          <p:cNvSpPr>
            <a:spLocks noGrp="1"/>
          </p:cNvSpPr>
          <p:nvPr>
            <p:ph type="body" idx="2"/>
          </p:nvPr>
        </p:nvSpPr>
        <p:spPr/>
        <p:txBody>
          <a:bodyPr>
            <a:normAutofit fontScale="92500" lnSpcReduction="10000"/>
          </a:bodyPr>
          <a:lstStyle/>
          <a:p>
            <a:r>
              <a:rPr lang="ru-RU" sz="1800" i="1" dirty="0">
                <a:solidFill>
                  <a:srgbClr val="002060"/>
                </a:solidFill>
              </a:rPr>
              <a:t>Сейчас трудно себе представить, что еще два столетия назад такой игрушки не было в нашей стране</a:t>
            </a:r>
          </a:p>
          <a:p>
            <a:r>
              <a:rPr lang="ru-RU" sz="1800" i="1" dirty="0">
                <a:solidFill>
                  <a:srgbClr val="002060"/>
                </a:solidFill>
              </a:rPr>
              <a:t>Пик популярности матрешки пришелся на начало 60-х годов двадцатого века, когда в Советский Союз стали приезжать иностранцы для участия в фестивалях и учебы.</a:t>
            </a:r>
          </a:p>
          <a:p>
            <a:r>
              <a:rPr lang="ru-RU" sz="1800" i="1" dirty="0">
                <a:solidFill>
                  <a:srgbClr val="002060"/>
                </a:solidFill>
              </a:rPr>
              <a:t>Все они старались купить русские матрешки на память о России. </a:t>
            </a:r>
          </a:p>
          <a:p>
            <a:r>
              <a:rPr lang="ru-RU" sz="1800" i="1" dirty="0">
                <a:solidFill>
                  <a:srgbClr val="002060"/>
                </a:solidFill>
              </a:rPr>
              <a:t>Почему именно матрешки, а не, скажем, платки или шкатулки? </a:t>
            </a:r>
          </a:p>
          <a:p>
            <a:endParaRPr lang="ru-RU" dirty="0"/>
          </a:p>
        </p:txBody>
      </p:sp>
      <p:pic>
        <p:nvPicPr>
          <p:cNvPr id="5" name="Содержимое 4" descr="4278666_70390222_48871342_9431776 (500x324, 62Kb)"/>
          <p:cNvPicPr>
            <a:picLocks noGrp="1"/>
          </p:cNvPicPr>
          <p:nvPr>
            <p:ph sz="half" idx="1"/>
          </p:nvPr>
        </p:nvPicPr>
        <p:blipFill>
          <a:blip r:embed="rId2" cstate="print"/>
          <a:srcRect/>
          <a:stretch>
            <a:fillRect/>
          </a:stretch>
        </p:blipFill>
        <p:spPr bwMode="auto">
          <a:xfrm>
            <a:off x="3749674" y="1052736"/>
            <a:ext cx="4998789" cy="38884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0DF17E-26E4-1C49-2239-C353941F97B5}"/>
              </a:ext>
            </a:extLst>
          </p:cNvPr>
          <p:cNvSpPr>
            <a:spLocks noGrp="1"/>
          </p:cNvSpPr>
          <p:nvPr>
            <p:ph idx="1"/>
          </p:nvPr>
        </p:nvSpPr>
        <p:spPr/>
        <p:txBody>
          <a:bodyPr>
            <a:normAutofit lnSpcReduction="10000"/>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В Сергиевом Посаде же усовершенствовали технологию изготовления матрешек. Для кукол тщательно выбирали материал. Чаще всего мастера делали фигурки из липы. Такая древесина была мягкой, но при сушке не давала сильных трещин. Каждую заготовку несколько раз обрабатывали, покрывали лаком и полировали. Затем их расписывали или украшали рельефом.</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391926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2997969" cy="1435100"/>
          </a:xfrm>
        </p:spPr>
        <p:txBody>
          <a:bodyPr>
            <a:normAutofit fontScale="90000"/>
          </a:bodyPr>
          <a:lstStyle/>
          <a:p>
            <a:pPr algn="ctr"/>
            <a:br>
              <a:rPr lang="ru-RU" sz="2000" b="1" i="1" dirty="0">
                <a:solidFill>
                  <a:srgbClr val="002060"/>
                </a:solidFill>
              </a:rPr>
            </a:br>
            <a:br>
              <a:rPr lang="ru-RU" sz="2000" b="1" i="1" dirty="0">
                <a:solidFill>
                  <a:srgbClr val="002060"/>
                </a:solidFill>
              </a:rPr>
            </a:br>
            <a:br>
              <a:rPr lang="ru-RU" sz="2000" b="1" i="1" dirty="0">
                <a:solidFill>
                  <a:srgbClr val="002060"/>
                </a:solidFill>
              </a:rPr>
            </a:br>
            <a:br>
              <a:rPr lang="ru-RU" sz="2000" b="1" i="1" dirty="0">
                <a:solidFill>
                  <a:srgbClr val="002060"/>
                </a:solidFill>
              </a:rPr>
            </a:br>
            <a:r>
              <a:rPr lang="ru-RU" sz="2000" b="1" i="1" dirty="0">
                <a:solidFill>
                  <a:srgbClr val="FF0000"/>
                </a:solidFill>
              </a:rPr>
              <a:t>  Матрешка – символ плодородия, богатства, материнства. </a:t>
            </a:r>
            <a:br>
              <a:rPr lang="ru-RU" sz="2400" i="1" dirty="0">
                <a:solidFill>
                  <a:srgbClr val="002060"/>
                </a:solidFill>
              </a:rPr>
            </a:br>
            <a:endParaRPr lang="ru-RU" dirty="0"/>
          </a:p>
        </p:txBody>
      </p:sp>
      <p:sp>
        <p:nvSpPr>
          <p:cNvPr id="3" name="Текст 2"/>
          <p:cNvSpPr>
            <a:spLocks noGrp="1"/>
          </p:cNvSpPr>
          <p:nvPr>
            <p:ph type="body" idx="2"/>
          </p:nvPr>
        </p:nvSpPr>
        <p:spPr/>
        <p:txBody>
          <a:bodyPr>
            <a:normAutofit lnSpcReduction="10000"/>
          </a:bodyPr>
          <a:lstStyle/>
          <a:p>
            <a:r>
              <a:rPr lang="ru-RU" sz="1600" i="1" dirty="0">
                <a:solidFill>
                  <a:srgbClr val="002060"/>
                </a:solidFill>
              </a:rPr>
              <a:t>Скорее всего, причиной популярности матрешки сувенирной было то, что она являлась олицетворением самой России с ее широкой душой, пестрыми нарядами и большими семьями.</a:t>
            </a:r>
          </a:p>
          <a:p>
            <a:r>
              <a:rPr lang="ru-RU" sz="1600" i="1" dirty="0">
                <a:solidFill>
                  <a:srgbClr val="002060"/>
                </a:solidFill>
              </a:rPr>
              <a:t> Матрешка символизирует продолжение жизни. Женщина рожает дочку, которая в свою очередь подарит миру еще жизнь, и так далее. </a:t>
            </a:r>
          </a:p>
          <a:p>
            <a:r>
              <a:rPr lang="ru-RU" sz="1600" i="1" dirty="0">
                <a:solidFill>
                  <a:srgbClr val="002060"/>
                </a:solidFill>
              </a:rPr>
              <a:t>Матрешка – символ плодородия, богатства, материнства. </a:t>
            </a:r>
          </a:p>
          <a:p>
            <a:r>
              <a:rPr lang="ru-RU" sz="1600" i="1" dirty="0">
                <a:solidFill>
                  <a:srgbClr val="002060"/>
                </a:solidFill>
              </a:rPr>
              <a:t>Именно поэтому она пользуется такой всенародной любовью.</a:t>
            </a:r>
          </a:p>
          <a:p>
            <a:endParaRPr lang="ru-RU" dirty="0"/>
          </a:p>
        </p:txBody>
      </p:sp>
      <p:pic>
        <p:nvPicPr>
          <p:cNvPr id="5" name="Содержимое 4" descr="4278666_2603 (500x292, 48Kb)"/>
          <p:cNvPicPr>
            <a:picLocks noGrp="1"/>
          </p:cNvPicPr>
          <p:nvPr>
            <p:ph sz="half" idx="1"/>
          </p:nvPr>
        </p:nvPicPr>
        <p:blipFill>
          <a:blip r:embed="rId2" cstate="print"/>
          <a:srcRect/>
          <a:stretch>
            <a:fillRect/>
          </a:stretch>
        </p:blipFill>
        <p:spPr bwMode="auto">
          <a:xfrm>
            <a:off x="3749674" y="1196752"/>
            <a:ext cx="4998789" cy="37444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7B7343-5282-C9CB-B7CB-6DC1D1992311}"/>
              </a:ext>
            </a:extLst>
          </p:cNvPr>
          <p:cNvSpPr>
            <a:spLocks noGrp="1"/>
          </p:cNvSpPr>
          <p:nvPr>
            <p:ph idx="1"/>
          </p:nvPr>
        </p:nvSpPr>
        <p:spPr/>
        <p:txBody>
          <a:bodyPr>
            <a:normAutofit fontScale="92500" lnSpcReduction="20000"/>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Производство матрешек освоили и мастера из других регионов России. Игрушки делали в городе Семенове, деревне </a:t>
            </a:r>
            <a:r>
              <a:rPr lang="ru-RU" sz="2800" kern="0" dirty="0" err="1">
                <a:effectLst/>
                <a:latin typeface="Roboto" panose="02000000000000000000" pitchFamily="2" charset="0"/>
                <a:ea typeface="Times New Roman" panose="02020603050405020304" pitchFamily="18" charset="0"/>
                <a:cs typeface="Open Sans" panose="020B0606030504020204" pitchFamily="34" charset="0"/>
              </a:rPr>
              <a:t>Мериново</a:t>
            </a:r>
            <a:r>
              <a:rPr lang="ru-RU" sz="2800" kern="0" dirty="0">
                <a:effectLst/>
                <a:latin typeface="Roboto" panose="02000000000000000000" pitchFamily="2" charset="0"/>
                <a:ea typeface="Times New Roman" panose="02020603050405020304" pitchFamily="18" charset="0"/>
                <a:cs typeface="Open Sans" panose="020B0606030504020204" pitchFamily="34" charset="0"/>
              </a:rPr>
              <a:t>, селе </a:t>
            </a:r>
            <a:r>
              <a:rPr lang="ru-RU" sz="2800" kern="0" dirty="0" err="1">
                <a:effectLst/>
                <a:latin typeface="Roboto" panose="02000000000000000000" pitchFamily="2" charset="0"/>
                <a:ea typeface="Times New Roman" panose="02020603050405020304" pitchFamily="18" charset="0"/>
                <a:cs typeface="Open Sans" panose="020B0606030504020204" pitchFamily="34" charset="0"/>
              </a:rPr>
              <a:t>Полхов</a:t>
            </a:r>
            <a:r>
              <a:rPr lang="ru-RU" sz="2800" kern="0" dirty="0">
                <a:effectLst/>
                <a:latin typeface="Roboto" panose="02000000000000000000" pitchFamily="2" charset="0"/>
                <a:ea typeface="Times New Roman" panose="02020603050405020304" pitchFamily="18" charset="0"/>
                <a:cs typeface="Open Sans" panose="020B0606030504020204" pitchFamily="34" charset="0"/>
              </a:rPr>
              <a:t>-Майдан Нижегородской губернии. Эти куклы отличались техникой росписи. Нижегородские мастера пользовались анилиновыми красками, а вместо лака использовали крахмальный грунт. В Вятке (сейчас —Киров) матрешек не только расписывали, но и украшали аппликацией из соломы, которые изображали волосы или наряды кукол.</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395478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851694"/>
          </a:xfrm>
        </p:spPr>
        <p:txBody>
          <a:bodyPr>
            <a:normAutofit/>
          </a:bodyPr>
          <a:lstStyle/>
          <a:p>
            <a:pPr algn="ctr"/>
            <a:r>
              <a:rPr lang="ru-RU" sz="2400" i="1" dirty="0">
                <a:solidFill>
                  <a:srgbClr val="FF0000"/>
                </a:solidFill>
              </a:rPr>
              <a:t>Загадай желание</a:t>
            </a:r>
          </a:p>
        </p:txBody>
      </p:sp>
      <p:sp>
        <p:nvSpPr>
          <p:cNvPr id="3" name="Текст 2"/>
          <p:cNvSpPr>
            <a:spLocks noGrp="1"/>
          </p:cNvSpPr>
          <p:nvPr>
            <p:ph type="body" idx="2"/>
          </p:nvPr>
        </p:nvSpPr>
        <p:spPr/>
        <p:txBody>
          <a:bodyPr>
            <a:normAutofit fontScale="85000" lnSpcReduction="20000"/>
          </a:bodyPr>
          <a:lstStyle/>
          <a:p>
            <a:r>
              <a:rPr lang="ru-RU" sz="1900" i="1" dirty="0">
                <a:solidFill>
                  <a:srgbClr val="002060"/>
                </a:solidFill>
              </a:rPr>
              <a:t>Существует поверье, что если внутрь матрёшки положить записку с желанием, то оно непременно исполнится, причем, чем больше труда вложено в матрёшку, чем больше в ней мест и чем качественней роспись матрёшки, тем быстрее желание исполнится.</a:t>
            </a:r>
            <a:endParaRPr lang="ru-RU" sz="1900" dirty="0">
              <a:solidFill>
                <a:srgbClr val="002060"/>
              </a:solidFill>
            </a:endParaRPr>
          </a:p>
          <a:p>
            <a:r>
              <a:rPr lang="ru-RU" sz="1900" i="1" dirty="0">
                <a:solidFill>
                  <a:srgbClr val="002060"/>
                </a:solidFill>
              </a:rPr>
              <a:t>Чем больше внутренних фигурок, одна меньше другой, тем больше можно положить туда записочек с желаниями и ждать, когда они исполняться.</a:t>
            </a:r>
            <a:endParaRPr lang="ru-RU" sz="1900" dirty="0">
              <a:solidFill>
                <a:srgbClr val="002060"/>
              </a:solidFill>
            </a:endParaRPr>
          </a:p>
          <a:p>
            <a:r>
              <a:rPr lang="ru-RU" sz="1900" i="1" dirty="0">
                <a:solidFill>
                  <a:srgbClr val="002060"/>
                </a:solidFill>
              </a:rPr>
              <a:t>Это своего рода игра, и матрёшка здесь выступает в роли очень обаятельного, милого, домашнего символа, настоящего произведения искусства.</a:t>
            </a:r>
            <a:endParaRPr lang="ru-RU" sz="1900" dirty="0">
              <a:solidFill>
                <a:srgbClr val="002060"/>
              </a:solidFill>
            </a:endParaRPr>
          </a:p>
          <a:p>
            <a:endParaRPr lang="ru-RU" dirty="0"/>
          </a:p>
        </p:txBody>
      </p:sp>
      <p:pic>
        <p:nvPicPr>
          <p:cNvPr id="8" name="Содержимое 7" descr="http://vasi.net/uploads/podbor/Russkaya%20matreshka/thumbs/1268482f.jpg"/>
          <p:cNvPicPr>
            <a:picLocks noGrp="1"/>
          </p:cNvPicPr>
          <p:nvPr>
            <p:ph sz="half" idx="1"/>
          </p:nvPr>
        </p:nvPicPr>
        <p:blipFill>
          <a:blip r:embed="rId2" cstate="print"/>
          <a:srcRect/>
          <a:stretch>
            <a:fillRect/>
          </a:stretch>
        </p:blipFill>
        <p:spPr bwMode="auto">
          <a:xfrm>
            <a:off x="3575050" y="1268761"/>
            <a:ext cx="5111750" cy="33706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56E9DC6-BDBC-9412-885D-50E044D6BE49}"/>
              </a:ext>
            </a:extLst>
          </p:cNvPr>
          <p:cNvSpPr>
            <a:spLocks noGrp="1"/>
          </p:cNvSpPr>
          <p:nvPr>
            <p:ph idx="1"/>
          </p:nvPr>
        </p:nvSpPr>
        <p:spPr/>
        <p:txBody>
          <a:bodyPr>
            <a:normAutofit fontScale="92500" lnSpcReduction="10000"/>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Матрешек не перестали делать и в советское время. В 1918 году в Москве создали музей игрушек, при котором открыли мастерскую по изготовлению этих кукол. Вскоре музей переехал в Сергиев Посад (в советское время — Загорск), где располагается и сейчас. В 1959 году в Загорском научно-экспериментальном институте игрушки создали 42-местную матрешку. Каждая фигурка символизировала один год советской власти.</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215524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a:solidFill>
                  <a:srgbClr val="FF0000"/>
                </a:solidFill>
              </a:rPr>
              <a:t>Матрешка в подарок</a:t>
            </a:r>
          </a:p>
        </p:txBody>
      </p:sp>
      <p:sp>
        <p:nvSpPr>
          <p:cNvPr id="3" name="Текст 2"/>
          <p:cNvSpPr>
            <a:spLocks noGrp="1"/>
          </p:cNvSpPr>
          <p:nvPr>
            <p:ph type="body" idx="2"/>
          </p:nvPr>
        </p:nvSpPr>
        <p:spPr/>
        <p:txBody>
          <a:bodyPr/>
          <a:lstStyle/>
          <a:p>
            <a:r>
              <a:rPr lang="ru-RU" sz="2000" i="1" dirty="0">
                <a:solidFill>
                  <a:srgbClr val="002060"/>
                </a:solidFill>
              </a:rPr>
              <a:t>Сегодня можно купить сувенирные матрешки самого необычного вида – героев русских сказок и даже политиков. Конечно, такие матрешки делаются в основном для иностранцев, но что парадоксально – иностранцы чаще всего покупают традиционных русских матрешек, а не претенциозные </a:t>
            </a:r>
            <a:r>
              <a:rPr lang="ru-RU" sz="2000" i="1" dirty="0" err="1">
                <a:solidFill>
                  <a:srgbClr val="002060"/>
                </a:solidFill>
              </a:rPr>
              <a:t>новоделы</a:t>
            </a:r>
            <a:r>
              <a:rPr lang="ru-RU" sz="2000" i="1" dirty="0">
                <a:solidFill>
                  <a:srgbClr val="002060"/>
                </a:solidFill>
              </a:rPr>
              <a:t>.</a:t>
            </a:r>
          </a:p>
          <a:p>
            <a:endParaRPr lang="ru-RU" dirty="0"/>
          </a:p>
        </p:txBody>
      </p:sp>
      <p:pic>
        <p:nvPicPr>
          <p:cNvPr id="5" name="Содержимое 4" descr="4278666_70390629_matr_logo1 (400x376, 99Kb)"/>
          <p:cNvPicPr>
            <a:picLocks noGrp="1"/>
          </p:cNvPicPr>
          <p:nvPr>
            <p:ph sz="half" idx="1"/>
          </p:nvPr>
        </p:nvPicPr>
        <p:blipFill>
          <a:blip r:embed="rId2" cstate="print"/>
          <a:srcRect/>
          <a:stretch>
            <a:fillRect/>
          </a:stretch>
        </p:blipFill>
        <p:spPr bwMode="auto">
          <a:xfrm>
            <a:off x="4225925" y="1408906"/>
            <a:ext cx="3810000" cy="3581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1487B8-47EA-8045-3DB0-D6B9D22F6CE5}"/>
              </a:ext>
            </a:extLst>
          </p:cNvPr>
          <p:cNvSpPr>
            <a:spLocks noGrp="1"/>
          </p:cNvSpPr>
          <p:nvPr>
            <p:ph idx="1"/>
          </p:nvPr>
        </p:nvSpPr>
        <p:spPr/>
        <p:txBody>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В СССР производство матрешек наладили почти по всей стране. В каждом регионе игрушки отличались техникой росписи, сюжетами. Например, в Уфе популярны были матрешки в национальных костюмах и куклы, которые изображали героев национального эпоса.</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153912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DB69AD-6A67-D413-3232-1780DE2D04AE}"/>
              </a:ext>
            </a:extLst>
          </p:cNvPr>
          <p:cNvSpPr>
            <a:spLocks noGrp="1"/>
          </p:cNvSpPr>
          <p:nvPr>
            <p:ph type="title"/>
          </p:nvPr>
        </p:nvSpPr>
        <p:spPr/>
        <p:txBody>
          <a:bodyPr>
            <a:normAutofit fontScale="90000"/>
          </a:bodyPr>
          <a:lstStyle/>
          <a:p>
            <a:r>
              <a:rPr lang="ru-RU" dirty="0"/>
              <a:t>Как появились русские матрёшки?</a:t>
            </a:r>
            <a:br>
              <a:rPr lang="ru-RU" dirty="0"/>
            </a:br>
            <a:r>
              <a:rPr lang="ru-RU" dirty="0"/>
              <a:t>Составители: </a:t>
            </a:r>
            <a:r>
              <a:rPr lang="ru-RU" dirty="0" err="1"/>
              <a:t>Елжова</a:t>
            </a:r>
            <a:r>
              <a:rPr lang="ru-RU" dirty="0"/>
              <a:t> Е.В</a:t>
            </a:r>
            <a:br>
              <a:rPr lang="ru-RU" dirty="0"/>
            </a:br>
            <a:r>
              <a:rPr lang="ru-RU" dirty="0"/>
              <a:t>Шведова И.А.</a:t>
            </a:r>
          </a:p>
        </p:txBody>
      </p:sp>
      <p:pic>
        <p:nvPicPr>
          <p:cNvPr id="4" name="Объект 3" descr="http://vasi.net/uploads/podbor/Russkaya%20matreshka/thumbs/1268482k.jpg">
            <a:extLst>
              <a:ext uri="{FF2B5EF4-FFF2-40B4-BE49-F238E27FC236}">
                <a16:creationId xmlns:a16="http://schemas.microsoft.com/office/drawing/2014/main" id="{7B18A400-0E06-87CB-978F-E0887049B779}"/>
              </a:ext>
            </a:extLst>
          </p:cNvPr>
          <p:cNvPicPr>
            <a:picLocks noGrp="1"/>
          </p:cNvPicPr>
          <p:nvPr>
            <p:ph idx="1"/>
          </p:nvPr>
        </p:nvPicPr>
        <p:blipFill>
          <a:blip r:embed="rId2" cstate="print"/>
          <a:srcRect t="9502" b="9502"/>
          <a:stretch/>
        </p:blipFill>
        <p:spPr bwMode="auto">
          <a:xfrm>
            <a:off x="1828800" y="1973284"/>
            <a:ext cx="5486400" cy="3962357"/>
          </a:xfr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326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3008313" cy="1318468"/>
          </a:xfrm>
        </p:spPr>
        <p:txBody>
          <a:bodyPr>
            <a:normAutofit fontScale="90000"/>
          </a:bodyPr>
          <a:lstStyle/>
          <a:p>
            <a:pPr algn="ctr"/>
            <a:r>
              <a:rPr lang="ru-RU" sz="2400" b="1" i="1" dirty="0">
                <a:solidFill>
                  <a:srgbClr val="FF0000"/>
                </a:solidFill>
              </a:rPr>
              <a:t>Какова же она, настоящая русская матрешка? </a:t>
            </a:r>
            <a:br>
              <a:rPr lang="ru-RU" sz="2400" i="1" dirty="0">
                <a:solidFill>
                  <a:srgbClr val="002060"/>
                </a:solidFill>
              </a:rPr>
            </a:br>
            <a:endParaRPr lang="ru-RU" dirty="0"/>
          </a:p>
        </p:txBody>
      </p:sp>
      <p:sp>
        <p:nvSpPr>
          <p:cNvPr id="3" name="Текст 2"/>
          <p:cNvSpPr>
            <a:spLocks noGrp="1"/>
          </p:cNvSpPr>
          <p:nvPr>
            <p:ph type="body" idx="2"/>
          </p:nvPr>
        </p:nvSpPr>
        <p:spPr/>
        <p:txBody>
          <a:bodyPr>
            <a:normAutofit fontScale="92500" lnSpcReduction="10000"/>
          </a:bodyPr>
          <a:lstStyle/>
          <a:p>
            <a:r>
              <a:rPr lang="ru-RU" sz="1800" i="1" dirty="0">
                <a:solidFill>
                  <a:srgbClr val="002060"/>
                </a:solidFill>
              </a:rPr>
              <a:t>Что считать эталоном и где купить настоящую русскую матрешку?</a:t>
            </a:r>
          </a:p>
          <a:p>
            <a:r>
              <a:rPr lang="ru-RU" sz="1800" i="1" dirty="0">
                <a:solidFill>
                  <a:srgbClr val="002060"/>
                </a:solidFill>
              </a:rPr>
              <a:t>Классическая русская матрешка состоит из пяти или семи кукол, самая маленькая из которых является ребенком. Сделана русская сувенирная матрешка из дуба или ольхи, покрыта известковым раствором, предотвращающим </a:t>
            </a:r>
            <a:r>
              <a:rPr lang="ru-RU" sz="1800" i="1" dirty="0" err="1">
                <a:solidFill>
                  <a:srgbClr val="002060"/>
                </a:solidFill>
              </a:rPr>
              <a:t>рассыхание</a:t>
            </a:r>
            <a:r>
              <a:rPr lang="ru-RU" sz="1800" i="1" dirty="0">
                <a:solidFill>
                  <a:srgbClr val="002060"/>
                </a:solidFill>
              </a:rPr>
              <a:t> и лаком. Расписывают матрешек гуашью либо не расписывают вообще, а выжигают рисунок, да так искусно, что на первый взгляд и не поймешь, что краски на матрешке нет.</a:t>
            </a:r>
          </a:p>
          <a:p>
            <a:endParaRPr lang="ru-RU" dirty="0"/>
          </a:p>
        </p:txBody>
      </p:sp>
      <p:pic>
        <p:nvPicPr>
          <p:cNvPr id="5" name="Содержимое 4" descr="4278666_matreshka (350x300, 46Kb)"/>
          <p:cNvPicPr>
            <a:picLocks noGrp="1"/>
          </p:cNvPicPr>
          <p:nvPr>
            <p:ph sz="half" idx="1"/>
          </p:nvPr>
        </p:nvPicPr>
        <p:blipFill>
          <a:blip r:embed="rId2" cstate="print"/>
          <a:srcRect/>
          <a:stretch>
            <a:fillRect/>
          </a:stretch>
        </p:blipFill>
        <p:spPr bwMode="auto">
          <a:xfrm>
            <a:off x="4283968" y="1196752"/>
            <a:ext cx="4176464" cy="38164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0D4F4AF-C6A6-39D4-BFA4-FCDB71854D62}"/>
              </a:ext>
            </a:extLst>
          </p:cNvPr>
          <p:cNvSpPr>
            <a:spLocks noGrp="1"/>
          </p:cNvSpPr>
          <p:nvPr>
            <p:ph idx="1"/>
          </p:nvPr>
        </p:nvSpPr>
        <p:spPr/>
        <p:txBody>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Сейчас матрешек продолжают изготавливать во многих регионах России. А музеи этой игрушки открыты в Москве, в Нижнем Новгороде, Сергиевом Посаде и других городах.</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1135400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a:solidFill>
                  <a:srgbClr val="FF0000"/>
                </a:solidFill>
              </a:rPr>
              <a:t>Одежда матрешки</a:t>
            </a:r>
          </a:p>
        </p:txBody>
      </p:sp>
      <p:sp>
        <p:nvSpPr>
          <p:cNvPr id="3" name="Текст 2"/>
          <p:cNvSpPr>
            <a:spLocks noGrp="1"/>
          </p:cNvSpPr>
          <p:nvPr>
            <p:ph type="body" idx="2"/>
          </p:nvPr>
        </p:nvSpPr>
        <p:spPr/>
        <p:txBody>
          <a:bodyPr>
            <a:normAutofit fontScale="92500" lnSpcReduction="20000"/>
          </a:bodyPr>
          <a:lstStyle/>
          <a:p>
            <a:r>
              <a:rPr lang="ru-RU" sz="1800" i="1" dirty="0">
                <a:solidFill>
                  <a:srgbClr val="002060"/>
                </a:solidFill>
              </a:rPr>
              <a:t>Наряд у русской матрешки может быть самым разнообразным, но, как правило, присутствует расписной платок или кокошник и цветочный орнамент. В руках у матрешки может быть корзина с ягодами-грибами, ведро с водой, серп. Можно встретить матрешку-невесту и даже матрешку-жениха, матрешку-девушку на выданье и матрешку – зрелую женщину. Иногда художник «одевает» матрешку в зимний наряд – полушубок, теплый платок и даже валенки. По росписи можно узнать место рождения матрешки.</a:t>
            </a:r>
          </a:p>
          <a:p>
            <a:endParaRPr lang="ru-RU" dirty="0"/>
          </a:p>
        </p:txBody>
      </p:sp>
      <p:pic>
        <p:nvPicPr>
          <p:cNvPr id="5" name="Содержимое 4" descr="4278666_matreshka_1_ (450x311, 48Kb)"/>
          <p:cNvPicPr>
            <a:picLocks noGrp="1"/>
          </p:cNvPicPr>
          <p:nvPr>
            <p:ph sz="half" idx="1"/>
          </p:nvPr>
        </p:nvPicPr>
        <p:blipFill>
          <a:blip r:embed="rId2" cstate="print"/>
          <a:srcRect/>
          <a:stretch>
            <a:fillRect/>
          </a:stretch>
        </p:blipFill>
        <p:spPr bwMode="auto">
          <a:xfrm>
            <a:off x="3987800" y="1268761"/>
            <a:ext cx="4544640" cy="38884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solidFill>
                  <a:srgbClr val="FF0000"/>
                </a:solidFill>
              </a:rPr>
              <a:t>Семеновская матрешка</a:t>
            </a:r>
          </a:p>
        </p:txBody>
      </p:sp>
      <p:sp>
        <p:nvSpPr>
          <p:cNvPr id="3" name="Текст 2"/>
          <p:cNvSpPr>
            <a:spLocks noGrp="1"/>
          </p:cNvSpPr>
          <p:nvPr>
            <p:ph type="body" idx="2"/>
          </p:nvPr>
        </p:nvSpPr>
        <p:spPr/>
        <p:txBody>
          <a:bodyPr>
            <a:noAutofit/>
          </a:bodyPr>
          <a:lstStyle/>
          <a:p>
            <a:r>
              <a:rPr lang="ru-RU" sz="1800" i="1" dirty="0">
                <a:solidFill>
                  <a:srgbClr val="002060"/>
                </a:solidFill>
              </a:rPr>
              <a:t>А теперь познакомимся с Семеновскими матрешками. У них на фартуках яркие букеты, изображение которых сочетается с формой и размером игрушки: чем больше матрешка, тем крупнее цветы в ее букете. Основной цвет сарафана – красный. Черный контур обозначает край фартука и рукава кофты. На голове традиционный платок, украшенный по кайме. В росписи используют прием “пеструшка”, который делается “тычком”. </a:t>
            </a:r>
          </a:p>
        </p:txBody>
      </p:sp>
      <p:pic>
        <p:nvPicPr>
          <p:cNvPr id="12" name="Содержимое 11" descr="http://vasi.net/uploads/podbor/Russkaya%20matreshka/thumbs/1268482i.jpg"/>
          <p:cNvPicPr>
            <a:picLocks noGrp="1"/>
          </p:cNvPicPr>
          <p:nvPr>
            <p:ph sz="half" idx="1"/>
          </p:nvPr>
        </p:nvPicPr>
        <p:blipFill>
          <a:blip r:embed="rId3" cstate="print"/>
          <a:srcRect/>
          <a:stretch>
            <a:fillRect/>
          </a:stretch>
        </p:blipFill>
        <p:spPr bwMode="auto">
          <a:xfrm>
            <a:off x="3851920" y="1340768"/>
            <a:ext cx="4536503" cy="36724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i="1" dirty="0">
                <a:solidFill>
                  <a:srgbClr val="FF0000"/>
                </a:solidFill>
              </a:rPr>
              <a:t>СЕРГИЕВО ПОСАДСКАЯ МАТРЁШКА</a:t>
            </a:r>
          </a:p>
        </p:txBody>
      </p:sp>
      <p:sp>
        <p:nvSpPr>
          <p:cNvPr id="3" name="Текст 2"/>
          <p:cNvSpPr>
            <a:spLocks noGrp="1"/>
          </p:cNvSpPr>
          <p:nvPr>
            <p:ph type="body" idx="2"/>
          </p:nvPr>
        </p:nvSpPr>
        <p:spPr/>
        <p:txBody>
          <a:bodyPr/>
          <a:lstStyle/>
          <a:p>
            <a:r>
              <a:rPr lang="ru-RU" i="1" dirty="0">
                <a:solidFill>
                  <a:srgbClr val="002060"/>
                </a:solidFill>
              </a:rPr>
              <a:t>Матрешки из Сергиева Посада украшены довольно скромно, цвета не очень яркие, одета матрешка в сарафан с фартуком, на голове платочек </a:t>
            </a:r>
          </a:p>
        </p:txBody>
      </p:sp>
      <p:pic>
        <p:nvPicPr>
          <p:cNvPr id="5" name="Содержимое 4" descr="http://vasi.net/uploads/podbor/Russkaya%20matreshka/thumbs/1268482f.jpg"/>
          <p:cNvPicPr>
            <a:picLocks noGrp="1"/>
          </p:cNvPicPr>
          <p:nvPr>
            <p:ph sz="half" idx="1"/>
          </p:nvPr>
        </p:nvPicPr>
        <p:blipFill>
          <a:blip r:embed="rId2" cstate="print"/>
          <a:srcRect/>
          <a:stretch>
            <a:fillRect/>
          </a:stretch>
        </p:blipFill>
        <p:spPr bwMode="auto">
          <a:xfrm>
            <a:off x="3575050" y="980729"/>
            <a:ext cx="5111750" cy="42484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a:solidFill>
                  <a:srgbClr val="FF0000"/>
                </a:solidFill>
              </a:rPr>
              <a:t>ВЯТСКАЯ МАТРЁШКА</a:t>
            </a:r>
          </a:p>
        </p:txBody>
      </p:sp>
      <p:sp>
        <p:nvSpPr>
          <p:cNvPr id="3" name="Текст 2"/>
          <p:cNvSpPr>
            <a:spLocks noGrp="1"/>
          </p:cNvSpPr>
          <p:nvPr>
            <p:ph type="body" idx="2"/>
          </p:nvPr>
        </p:nvSpPr>
        <p:spPr/>
        <p:txBody>
          <a:bodyPr>
            <a:normAutofit/>
          </a:bodyPr>
          <a:lstStyle/>
          <a:p>
            <a:r>
              <a:rPr lang="ru-RU" sz="2000" i="1" dirty="0">
                <a:solidFill>
                  <a:srgbClr val="002060"/>
                </a:solidFill>
              </a:rPr>
              <a:t>Вятская матрёшка наиболее северная из всех российских матрёшек. Она изображает голубоглазую девушку-северянку с мягкой застенчивой улыбкой. Лицо этой матрёшки завораживает и притягивает вас, настолько они мило и приветливо.</a:t>
            </a:r>
          </a:p>
        </p:txBody>
      </p:sp>
      <p:pic>
        <p:nvPicPr>
          <p:cNvPr id="5" name="Содержимое 4" descr="http://www.webartplus.narod.ru/matreshka/mtrsh1.jpg"/>
          <p:cNvPicPr>
            <a:picLocks noGrp="1"/>
          </p:cNvPicPr>
          <p:nvPr>
            <p:ph sz="half" idx="1"/>
          </p:nvPr>
        </p:nvPicPr>
        <p:blipFill>
          <a:blip r:embed="rId2" cstate="print"/>
          <a:srcRect/>
          <a:stretch>
            <a:fillRect/>
          </a:stretch>
        </p:blipFill>
        <p:spPr bwMode="auto">
          <a:xfrm>
            <a:off x="4725987" y="580231"/>
            <a:ext cx="2809875" cy="52387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i="1" dirty="0" err="1">
                <a:solidFill>
                  <a:srgbClr val="FF0000"/>
                </a:solidFill>
              </a:rPr>
              <a:t>Полхов</a:t>
            </a:r>
            <a:r>
              <a:rPr lang="ru-RU" sz="2400" i="1" dirty="0">
                <a:solidFill>
                  <a:srgbClr val="FF0000"/>
                </a:solidFill>
              </a:rPr>
              <a:t> </a:t>
            </a:r>
            <a:r>
              <a:rPr lang="ru-RU" sz="2400" i="1" dirty="0" err="1">
                <a:solidFill>
                  <a:srgbClr val="FF0000"/>
                </a:solidFill>
              </a:rPr>
              <a:t>Майданская</a:t>
            </a:r>
            <a:r>
              <a:rPr lang="ru-RU" sz="2400" i="1" dirty="0">
                <a:solidFill>
                  <a:srgbClr val="FF0000"/>
                </a:solidFill>
              </a:rPr>
              <a:t> матрешка</a:t>
            </a:r>
          </a:p>
        </p:txBody>
      </p:sp>
      <p:sp>
        <p:nvSpPr>
          <p:cNvPr id="3" name="Текст 2"/>
          <p:cNvSpPr>
            <a:spLocks noGrp="1"/>
          </p:cNvSpPr>
          <p:nvPr>
            <p:ph type="body" idx="2"/>
          </p:nvPr>
        </p:nvSpPr>
        <p:spPr>
          <a:xfrm>
            <a:off x="457200" y="1524000"/>
            <a:ext cx="3008313" cy="5001344"/>
          </a:xfrm>
        </p:spPr>
        <p:txBody>
          <a:bodyPr>
            <a:noAutofit/>
          </a:bodyPr>
          <a:lstStyle/>
          <a:p>
            <a:r>
              <a:rPr lang="ru-RU" sz="1500" i="1" dirty="0" err="1">
                <a:solidFill>
                  <a:srgbClr val="002060"/>
                </a:solidFill>
              </a:rPr>
              <a:t>Полхов</a:t>
            </a:r>
            <a:r>
              <a:rPr lang="ru-RU" sz="1500" i="1" dirty="0">
                <a:solidFill>
                  <a:srgbClr val="002060"/>
                </a:solidFill>
              </a:rPr>
              <a:t> - </a:t>
            </a:r>
            <a:r>
              <a:rPr lang="ru-RU" sz="1500" i="1" dirty="0" err="1">
                <a:solidFill>
                  <a:srgbClr val="002060"/>
                </a:solidFill>
              </a:rPr>
              <a:t>Майданские</a:t>
            </a:r>
            <a:r>
              <a:rPr lang="ru-RU" sz="1500" i="1" dirty="0">
                <a:solidFill>
                  <a:srgbClr val="002060"/>
                </a:solidFill>
              </a:rPr>
              <a:t> матрешки можно сразу узнать по необычной форме головы, характерному цветку и традиционному для этой росписи малиновому цвету. Яркие и сочные краски звучат во всю силу. Рядом с малиновым ложится темно-зеленый, а синий – с желтым. Все элементы объединяет черный контур. Мастера из </a:t>
            </a:r>
            <a:r>
              <a:rPr lang="ru-RU" sz="1500" i="1" dirty="0" err="1">
                <a:solidFill>
                  <a:srgbClr val="002060"/>
                </a:solidFill>
              </a:rPr>
              <a:t>Полхов-Майдана</a:t>
            </a:r>
            <a:r>
              <a:rPr lang="ru-RU" sz="1500" i="1" dirty="0">
                <a:solidFill>
                  <a:srgbClr val="002060"/>
                </a:solidFill>
              </a:rPr>
              <a:t> выработали свой, особый стиль декоративной цветочной росписи. Они стремятся так украсить свою матрешку, чтобы цветы, ягоды и листья сплошным ковром закрыли ее фигуру. Лицо матрешки порой изображают одним черным цветом, окружают забавными кудряшками. </a:t>
            </a:r>
          </a:p>
        </p:txBody>
      </p:sp>
      <p:pic>
        <p:nvPicPr>
          <p:cNvPr id="5" name="Содержимое 4" descr="Увеличить">
            <a:hlinkClick r:id="rId2" tgtFrame="_blank"/>
          </p:cNvPr>
          <p:cNvPicPr>
            <a:picLocks noGrp="1"/>
          </p:cNvPicPr>
          <p:nvPr>
            <p:ph sz="half" idx="1"/>
          </p:nvPr>
        </p:nvPicPr>
        <p:blipFill>
          <a:blip r:embed="rId3" cstate="print"/>
          <a:srcRect/>
          <a:stretch>
            <a:fillRect/>
          </a:stretch>
        </p:blipFill>
        <p:spPr bwMode="auto">
          <a:xfrm>
            <a:off x="5364088" y="188640"/>
            <a:ext cx="3600400"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ttp://www.webartplus.narod.ru/mt/mt115-a.jpg">
            <a:hlinkClick r:id="rId4" tgtFrame="_blank"/>
          </p:cNvPr>
          <p:cNvPicPr/>
          <p:nvPr/>
        </p:nvPicPr>
        <p:blipFill>
          <a:blip r:embed="rId5" cstate="print"/>
          <a:srcRect/>
          <a:stretch>
            <a:fillRect/>
          </a:stretch>
        </p:blipFill>
        <p:spPr bwMode="auto">
          <a:xfrm>
            <a:off x="3563888" y="3573016"/>
            <a:ext cx="2520280" cy="2885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solidFill>
                  <a:srgbClr val="FF0000"/>
                </a:solidFill>
              </a:rPr>
              <a:t>Матрешка Курочка Ряба</a:t>
            </a:r>
          </a:p>
        </p:txBody>
      </p:sp>
      <p:pic>
        <p:nvPicPr>
          <p:cNvPr id="4" name="Содержимое 3" descr="http://vasi.net/uploads/podbor/Russkaya%20matreshka/thumbs/12684838.jpg"/>
          <p:cNvPicPr>
            <a:picLocks noGrp="1"/>
          </p:cNvPicPr>
          <p:nvPr>
            <p:ph idx="1"/>
          </p:nvPr>
        </p:nvPicPr>
        <p:blipFill>
          <a:blip r:embed="rId2" cstate="print"/>
          <a:srcRect/>
          <a:stretch>
            <a:fillRect/>
          </a:stretch>
        </p:blipFill>
        <p:spPr bwMode="auto">
          <a:xfrm>
            <a:off x="1691680" y="1772816"/>
            <a:ext cx="5688632" cy="4032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solidFill>
                  <a:srgbClr val="FF0000"/>
                </a:solidFill>
              </a:rPr>
              <a:t>Матрешка Репка</a:t>
            </a:r>
          </a:p>
        </p:txBody>
      </p:sp>
      <p:pic>
        <p:nvPicPr>
          <p:cNvPr id="4" name="Содержимое 3" descr="http://vasi.net/uploads/podbor/Russkaya%20matreshka/thumbs/12684839.jpg"/>
          <p:cNvPicPr>
            <a:picLocks noGrp="1"/>
          </p:cNvPicPr>
          <p:nvPr>
            <p:ph idx="1"/>
          </p:nvPr>
        </p:nvPicPr>
        <p:blipFill>
          <a:blip r:embed="rId2" cstate="print"/>
          <a:srcRect/>
          <a:stretch>
            <a:fillRect/>
          </a:stretch>
        </p:blipFill>
        <p:spPr bwMode="auto">
          <a:xfrm>
            <a:off x="1907704" y="1772816"/>
            <a:ext cx="6192688" cy="42484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solidFill>
                  <a:srgbClr val="FF0000"/>
                </a:solidFill>
              </a:rPr>
              <a:t>Роспись </a:t>
            </a:r>
            <a:br>
              <a:rPr lang="ru-RU" i="1" dirty="0">
                <a:solidFill>
                  <a:srgbClr val="FF0000"/>
                </a:solidFill>
              </a:rPr>
            </a:br>
            <a:r>
              <a:rPr lang="ru-RU" i="1" dirty="0">
                <a:solidFill>
                  <a:srgbClr val="FF0000"/>
                </a:solidFill>
              </a:rPr>
              <a:t>«Сказка о рыбаке и рыбке»</a:t>
            </a:r>
          </a:p>
        </p:txBody>
      </p:sp>
      <p:pic>
        <p:nvPicPr>
          <p:cNvPr id="4" name="Содержимое 3" descr="http://vasi.net/uploads/podbor/Russkaya%20matreshka/thumbs/1268482l.jpg"/>
          <p:cNvPicPr>
            <a:picLocks noGrp="1"/>
          </p:cNvPicPr>
          <p:nvPr>
            <p:ph idx="1"/>
          </p:nvPr>
        </p:nvPicPr>
        <p:blipFill>
          <a:blip r:embed="rId2" cstate="print"/>
          <a:srcRect/>
          <a:stretch>
            <a:fillRect/>
          </a:stretch>
        </p:blipFill>
        <p:spPr bwMode="auto">
          <a:xfrm>
            <a:off x="1043608" y="1844824"/>
            <a:ext cx="7344816" cy="41764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37F8A8-F690-9EE8-39F8-B93D1BA65309}"/>
              </a:ext>
            </a:extLst>
          </p:cNvPr>
          <p:cNvSpPr txBox="1"/>
          <p:nvPr/>
        </p:nvSpPr>
        <p:spPr>
          <a:xfrm>
            <a:off x="827584" y="836712"/>
            <a:ext cx="6030416" cy="4401205"/>
          </a:xfrm>
          <a:prstGeom prst="rect">
            <a:avLst/>
          </a:prstGeom>
          <a:noFill/>
        </p:spPr>
        <p:txBody>
          <a:bodyPr wrap="square">
            <a:spAutoFit/>
          </a:bodyPr>
          <a:lstStyle/>
          <a:p>
            <a:r>
              <a:rPr lang="ru-RU" sz="2800" kern="0" dirty="0">
                <a:effectLst/>
                <a:latin typeface="Times New Roman" panose="02020603050405020304" pitchFamily="18" charset="0"/>
                <a:ea typeface="Times New Roman" panose="02020603050405020304" pitchFamily="18" charset="0"/>
                <a:cs typeface="Times New Roman" panose="02020603050405020304" pitchFamily="18" charset="0"/>
              </a:rPr>
              <a:t>Первых матрёшек начали создавать в 1890-х годах. В то время в России стал популярен так называемый «русский стиль». Посуду, предметы быта и интерьера стилизовали под древнерусские изделия. А </a:t>
            </a:r>
            <a:r>
              <a:rPr lang="ru-RU" sz="2800" kern="0" dirty="0">
                <a:latin typeface="Times New Roman" panose="02020603050405020304" pitchFamily="18" charset="0"/>
                <a:ea typeface="Times New Roman" panose="02020603050405020304" pitchFamily="18" charset="0"/>
                <a:cs typeface="Times New Roman" panose="02020603050405020304" pitchFamily="18" charset="0"/>
              </a:rPr>
              <a:t>в Москве</a:t>
            </a:r>
            <a:r>
              <a:rPr lang="ru-RU" sz="2800" kern="0" dirty="0">
                <a:effectLst/>
                <a:latin typeface="Times New Roman" panose="02020603050405020304" pitchFamily="18" charset="0"/>
                <a:ea typeface="Times New Roman" panose="02020603050405020304" pitchFamily="18" charset="0"/>
                <a:cs typeface="Times New Roman" panose="02020603050405020304" pitchFamily="18" charset="0"/>
              </a:rPr>
              <a:t>  даже открывались мастерские, которые реконструировали старинные украшения, одежду и игрушки.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406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7276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Ростом разные подружки,</a:t>
            </a:r>
            <a:br>
              <a:rPr kumimoji="0" lang="ru-RU" sz="20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br>
            <a:r>
              <a:rPr kumimoji="0" lang="ru-RU" sz="20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Но похожи друг на дружку.</a:t>
            </a:r>
            <a:br>
              <a:rPr kumimoji="0" lang="ru-RU" sz="20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br>
            <a:r>
              <a:rPr kumimoji="0" lang="ru-RU" sz="20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Все они живут друг в дружке,</a:t>
            </a:r>
            <a:br>
              <a:rPr kumimoji="0" lang="ru-RU" sz="20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br>
            <a:r>
              <a:rPr kumimoji="0" lang="ru-RU" sz="20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А всего одна игрушка!</a:t>
            </a:r>
            <a:endParaRPr kumimoji="0" lang="ru-RU" sz="2000" b="0" i="1" u="none" strike="noStrike" cap="none" normalizeH="0" baseline="0" dirty="0">
              <a:ln>
                <a:noFill/>
              </a:ln>
              <a:solidFill>
                <a:srgbClr val="002060"/>
              </a:solidFill>
              <a:effectLst/>
              <a:latin typeface="Arial" pitchFamily="34" charset="0"/>
              <a:cs typeface="Arial" pitchFamily="34" charset="0"/>
            </a:endParaRPr>
          </a:p>
        </p:txBody>
      </p:sp>
      <p:pic>
        <p:nvPicPr>
          <p:cNvPr id="4" name="Рисунок 3" descr="Увеличить">
            <a:hlinkClick r:id="rId2" tgtFrame="_blank"/>
          </p:cNvPr>
          <p:cNvPicPr/>
          <p:nvPr/>
        </p:nvPicPr>
        <p:blipFill>
          <a:blip r:embed="rId3" cstate="print"/>
          <a:srcRect/>
          <a:stretch>
            <a:fillRect/>
          </a:stretch>
        </p:blipFill>
        <p:spPr bwMode="auto">
          <a:xfrm>
            <a:off x="395536" y="3284984"/>
            <a:ext cx="1981200" cy="1714500"/>
          </a:xfrm>
          <a:prstGeom prst="rect">
            <a:avLst/>
          </a:prstGeom>
          <a:noFill/>
          <a:ln w="9525">
            <a:noFill/>
            <a:miter lim="800000"/>
            <a:headEnd/>
            <a:tailEnd/>
          </a:ln>
        </p:spPr>
      </p:pic>
      <p:pic>
        <p:nvPicPr>
          <p:cNvPr id="5" name="Рисунок 4" descr="http://vasi.net/uploads/podbor/Russkaya%20matreshka/thumbs/12684831.jpg"/>
          <p:cNvPicPr/>
          <p:nvPr/>
        </p:nvPicPr>
        <p:blipFill>
          <a:blip r:embed="rId4" cstate="print"/>
          <a:srcRect/>
          <a:stretch>
            <a:fillRect/>
          </a:stretch>
        </p:blipFill>
        <p:spPr bwMode="auto">
          <a:xfrm>
            <a:off x="179512" y="2636912"/>
            <a:ext cx="5715000" cy="34004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Рисунок 6" descr="http://vasi.net/uploads/podbor/Russkaya%20matreshka/thumbs/12684837.jpg"/>
          <p:cNvPicPr/>
          <p:nvPr/>
        </p:nvPicPr>
        <p:blipFill>
          <a:blip r:embed="rId5" cstate="print"/>
          <a:srcRect/>
          <a:stretch>
            <a:fillRect/>
          </a:stretch>
        </p:blipFill>
        <p:spPr bwMode="auto">
          <a:xfrm>
            <a:off x="6012160" y="332656"/>
            <a:ext cx="2800350" cy="5715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278666_Bankoboev_Ru_russkaya_matreshka (700x532, 261Kb)">
            <a:hlinkClick r:id="rId2" tgtFrame="_blank"/>
          </p:cNvPr>
          <p:cNvPicPr/>
          <p:nvPr/>
        </p:nvPicPr>
        <p:blipFill>
          <a:blip r:embed="rId3" cstate="print"/>
          <a:srcRect/>
          <a:stretch>
            <a:fillRect/>
          </a:stretch>
        </p:blipFill>
        <p:spPr bwMode="auto">
          <a:xfrm>
            <a:off x="1331640" y="980728"/>
            <a:ext cx="6667500" cy="53553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073" name="Rectangle 1"/>
          <p:cNvSpPr>
            <a:spLocks noChangeArrowheads="1"/>
          </p:cNvSpPr>
          <p:nvPr/>
        </p:nvSpPr>
        <p:spPr bwMode="auto">
          <a:xfrm>
            <a:off x="2483768" y="186257"/>
            <a:ext cx="45365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Матрешка «Кижи»</a:t>
            </a:r>
            <a:endParaRPr kumimoji="0" lang="ru-RU" sz="2800" b="1" i="1"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278666_70390267_38653255_1232833584_matryoshka (450x450, 36Kb)"/>
          <p:cNvPicPr/>
          <p:nvPr/>
        </p:nvPicPr>
        <p:blipFill>
          <a:blip r:embed="rId2" cstate="print"/>
          <a:srcRect/>
          <a:stretch>
            <a:fillRect/>
          </a:stretch>
        </p:blipFill>
        <p:spPr bwMode="auto">
          <a:xfrm>
            <a:off x="5148064" y="1268760"/>
            <a:ext cx="3782194" cy="4286250"/>
          </a:xfrm>
          <a:prstGeom prst="rect">
            <a:avLst/>
          </a:prstGeom>
          <a:ln>
            <a:noFill/>
          </a:ln>
          <a:effectLst>
            <a:softEdge rad="112500"/>
          </a:effectLst>
        </p:spPr>
      </p:pic>
      <p:pic>
        <p:nvPicPr>
          <p:cNvPr id="3" name="Рисунок 2" descr="4278666_70390222_48871342_9431776 (500x324, 62Kb)"/>
          <p:cNvPicPr/>
          <p:nvPr/>
        </p:nvPicPr>
        <p:blipFill>
          <a:blip r:embed="rId3" cstate="print"/>
          <a:srcRect/>
          <a:stretch>
            <a:fillRect/>
          </a:stretch>
        </p:blipFill>
        <p:spPr bwMode="auto">
          <a:xfrm>
            <a:off x="323528" y="3645024"/>
            <a:ext cx="4762500" cy="3086100"/>
          </a:xfrm>
          <a:prstGeom prst="rect">
            <a:avLst/>
          </a:prstGeom>
          <a:ln>
            <a:noFill/>
          </a:ln>
          <a:effectLst>
            <a:softEdge rad="112500"/>
          </a:effectLst>
        </p:spPr>
      </p:pic>
      <p:sp>
        <p:nvSpPr>
          <p:cNvPr id="32769" name="Rectangle 1"/>
          <p:cNvSpPr>
            <a:spLocks noChangeArrowheads="1"/>
          </p:cNvSpPr>
          <p:nvPr/>
        </p:nvSpPr>
        <p:spPr bwMode="auto">
          <a:xfrm>
            <a:off x="0" y="254990"/>
            <a:ext cx="44999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Взял я в руки кисть и краски,</a:t>
            </a:r>
            <a:br>
              <a:rPr kumimoji="0" lang="ru-RU" sz="24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br>
            <a:r>
              <a:rPr kumimoji="0" lang="ru-RU" sz="24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Стал волшебником из сказки.</a:t>
            </a:r>
            <a:br>
              <a:rPr kumimoji="0" lang="ru-RU" sz="24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br>
            <a:r>
              <a:rPr kumimoji="0" lang="ru-RU" sz="24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На матрешке яркий сарафан</a:t>
            </a:r>
            <a:br>
              <a:rPr kumimoji="0" lang="ru-RU" sz="24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br>
            <a:r>
              <a:rPr kumimoji="0" lang="ru-RU" sz="24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Расписал под </a:t>
            </a:r>
            <a:r>
              <a:rPr kumimoji="0" lang="ru-RU" sz="2400" b="0" i="1" u="none" strike="noStrike" cap="none" normalizeH="0" baseline="0" dirty="0" err="1">
                <a:ln>
                  <a:noFill/>
                </a:ln>
                <a:solidFill>
                  <a:srgbClr val="002060"/>
                </a:solidFill>
                <a:effectLst/>
                <a:latin typeface="Arial" pitchFamily="34" charset="0"/>
                <a:ea typeface="Times New Roman" pitchFamily="18" charset="0"/>
                <a:cs typeface="Times New Roman" pitchFamily="18" charset="0"/>
              </a:rPr>
              <a:t>Полховский</a:t>
            </a:r>
            <a:r>
              <a:rPr kumimoji="0" lang="ru-RU" sz="2400" b="0" i="1"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 Майдан.</a:t>
            </a:r>
            <a:endParaRPr kumimoji="0" lang="ru-RU" sz="2400" b="0" i="1"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vasi.net/uploads/podbor/Russkaya%20matreshka/thumbs/1268482g.jpg"/>
          <p:cNvPicPr/>
          <p:nvPr/>
        </p:nvPicPr>
        <p:blipFill>
          <a:blip r:embed="rId2" cstate="print"/>
          <a:srcRect/>
          <a:stretch>
            <a:fillRect/>
          </a:stretch>
        </p:blipFill>
        <p:spPr bwMode="auto">
          <a:xfrm>
            <a:off x="5652120" y="260648"/>
            <a:ext cx="2733675" cy="5715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Прямоугольник 2"/>
          <p:cNvSpPr/>
          <p:nvPr/>
        </p:nvSpPr>
        <p:spPr>
          <a:xfrm>
            <a:off x="683568" y="836713"/>
            <a:ext cx="4896544" cy="830997"/>
          </a:xfrm>
          <a:prstGeom prst="rect">
            <a:avLst/>
          </a:prstGeom>
        </p:spPr>
        <p:txBody>
          <a:bodyPr wrap="square">
            <a:spAutoFit/>
          </a:bodyPr>
          <a:lstStyle/>
          <a:p>
            <a:pPr algn="ctr"/>
            <a:r>
              <a:rPr lang="ru-RU" sz="2400" b="1" i="1" dirty="0">
                <a:solidFill>
                  <a:srgbClr val="FF0000"/>
                </a:solidFill>
              </a:rPr>
              <a:t>Матрешка </a:t>
            </a:r>
            <a:br>
              <a:rPr lang="ru-RU" sz="2400" b="1" i="1" dirty="0">
                <a:solidFill>
                  <a:srgbClr val="FF0000"/>
                </a:solidFill>
              </a:rPr>
            </a:br>
            <a:r>
              <a:rPr lang="ru-RU" sz="2400" b="1" i="1" dirty="0">
                <a:solidFill>
                  <a:srgbClr val="FF0000"/>
                </a:solidFill>
              </a:rPr>
              <a:t>Роспись "</a:t>
            </a:r>
            <a:r>
              <a:rPr lang="ru-RU" sz="2400" b="1" i="1" dirty="0" err="1">
                <a:solidFill>
                  <a:srgbClr val="FF0000"/>
                </a:solidFill>
              </a:rPr>
              <a:t>Жостовский</a:t>
            </a:r>
            <a:r>
              <a:rPr lang="ru-RU" sz="2400" b="1" i="1" dirty="0">
                <a:solidFill>
                  <a:srgbClr val="FF0000"/>
                </a:solidFill>
              </a:rPr>
              <a:t> мотив"</a:t>
            </a:r>
          </a:p>
        </p:txBody>
      </p:sp>
      <p:pic>
        <p:nvPicPr>
          <p:cNvPr id="4" name="Рисунок 3" descr="Увеличить">
            <a:hlinkClick r:id="rId3" tgtFrame="_blank"/>
          </p:cNvPr>
          <p:cNvPicPr/>
          <p:nvPr/>
        </p:nvPicPr>
        <p:blipFill>
          <a:blip r:embed="rId4" cstate="print"/>
          <a:srcRect/>
          <a:stretch>
            <a:fillRect/>
          </a:stretch>
        </p:blipFill>
        <p:spPr bwMode="auto">
          <a:xfrm>
            <a:off x="827584" y="3717032"/>
            <a:ext cx="1584176" cy="22650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Прямоугольник 4"/>
          <p:cNvSpPr/>
          <p:nvPr/>
        </p:nvSpPr>
        <p:spPr>
          <a:xfrm>
            <a:off x="467545" y="3244334"/>
            <a:ext cx="2304256" cy="461665"/>
          </a:xfrm>
          <a:prstGeom prst="rect">
            <a:avLst/>
          </a:prstGeom>
        </p:spPr>
        <p:txBody>
          <a:bodyPr wrap="square">
            <a:spAutoFit/>
          </a:bodyPr>
          <a:lstStyle/>
          <a:p>
            <a:pPr algn="ctr"/>
            <a:r>
              <a:rPr lang="ru-RU" sz="2400" b="1" i="1" dirty="0">
                <a:solidFill>
                  <a:srgbClr val="FF0000"/>
                </a:solidFill>
              </a:rPr>
              <a:t>«Федоскино»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algn="ctr"/>
            <a:r>
              <a:rPr lang="ru-RU" sz="2400" i="1" dirty="0">
                <a:solidFill>
                  <a:srgbClr val="FF0000"/>
                </a:solidFill>
              </a:rPr>
              <a:t>Интересные факты о Матрешке</a:t>
            </a:r>
            <a:br>
              <a:rPr lang="ru-RU" dirty="0"/>
            </a:br>
            <a:endParaRPr lang="ru-RU" dirty="0"/>
          </a:p>
        </p:txBody>
      </p:sp>
      <p:sp>
        <p:nvSpPr>
          <p:cNvPr id="7" name="Текст 6"/>
          <p:cNvSpPr>
            <a:spLocks noGrp="1"/>
          </p:cNvSpPr>
          <p:nvPr>
            <p:ph type="body" idx="2"/>
          </p:nvPr>
        </p:nvSpPr>
        <p:spPr/>
        <p:txBody>
          <a:bodyPr>
            <a:normAutofit fontScale="92500" lnSpcReduction="20000"/>
          </a:bodyPr>
          <a:lstStyle/>
          <a:p>
            <a:r>
              <a:rPr lang="ru-RU" sz="1800" i="1" dirty="0">
                <a:solidFill>
                  <a:srgbClr val="002060"/>
                </a:solidFill>
              </a:rPr>
              <a:t>Матрешка считается исконно русским сувениром, который стараются привезти из России иностранцы. </a:t>
            </a:r>
          </a:p>
          <a:p>
            <a:r>
              <a:rPr lang="ru-RU" sz="1800" i="1" dirty="0">
                <a:solidFill>
                  <a:srgbClr val="002060"/>
                </a:solidFill>
              </a:rPr>
              <a:t>Матрешкой с удовольствием играют дети, матрешки служат украшением для интерьеров. </a:t>
            </a:r>
          </a:p>
          <a:p>
            <a:r>
              <a:rPr lang="ru-RU" sz="1800" i="1" dirty="0">
                <a:solidFill>
                  <a:srgbClr val="002060"/>
                </a:solidFill>
              </a:rPr>
              <a:t>Но оказывается, у русской матрешки совсем не русские корни</a:t>
            </a:r>
          </a:p>
          <a:p>
            <a:r>
              <a:rPr lang="ru-RU" sz="1800" i="1" dirty="0">
                <a:solidFill>
                  <a:srgbClr val="002060"/>
                </a:solidFill>
              </a:rPr>
              <a:t>До сих пор нет достоверной информации откуда появилась матрешка, мифов и легенд о ее происхождении очень много</a:t>
            </a:r>
          </a:p>
          <a:p>
            <a:r>
              <a:rPr lang="ru-RU" sz="1800" i="1" dirty="0">
                <a:solidFill>
                  <a:srgbClr val="002060"/>
                </a:solidFill>
              </a:rPr>
              <a:t>Но большая часть исследователей склоняется к этой.</a:t>
            </a:r>
          </a:p>
          <a:p>
            <a:endParaRPr lang="ru-RU" dirty="0"/>
          </a:p>
        </p:txBody>
      </p:sp>
      <p:pic>
        <p:nvPicPr>
          <p:cNvPr id="8" name="Содержимое 7" descr="4278666_Bankoboev_Ru_russkaya_matreshka (700x532, 261Kb)">
            <a:hlinkClick r:id="rId2" tgtFrame="_blank"/>
          </p:cNvPr>
          <p:cNvPicPr>
            <a:picLocks noGrp="1"/>
          </p:cNvPicPr>
          <p:nvPr>
            <p:ph sz="half" idx="1"/>
          </p:nvPr>
        </p:nvPicPr>
        <p:blipFill>
          <a:blip r:embed="rId3" cstate="print"/>
          <a:stretch>
            <a:fillRect/>
          </a:stretch>
        </p:blipFill>
        <p:spPr bwMode="auto">
          <a:xfrm>
            <a:off x="3575050" y="1257141"/>
            <a:ext cx="5111750" cy="38849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ABC9D8-DFA4-9AE6-763A-8F1B5D4FD80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CC1491D-B91E-9313-753F-2F1C735E73DD}"/>
              </a:ext>
            </a:extLst>
          </p:cNvPr>
          <p:cNvSpPr>
            <a:spLocks noGrp="1"/>
          </p:cNvSpPr>
          <p:nvPr>
            <p:ph idx="1"/>
          </p:nvPr>
        </p:nvSpPr>
        <p:spPr/>
        <p:txBody>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Такое предприятие создал и купец Савва Мамонтов. В своем московском особняке в Леонтьевском переулке он открыл магазин «Детское воспитание». Его работники изготавливали и продавали деревянных кукол в народных костюмах разных губерний. Здесь и трудился создатель первой матрешки — Сергей Малютин.</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344017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ru-RU" sz="2400" i="1" dirty="0">
                <a:solidFill>
                  <a:srgbClr val="FF0000"/>
                </a:solidFill>
              </a:rPr>
              <a:t>История возникновения</a:t>
            </a:r>
          </a:p>
        </p:txBody>
      </p:sp>
      <p:sp>
        <p:nvSpPr>
          <p:cNvPr id="7" name="Текст 6"/>
          <p:cNvSpPr>
            <a:spLocks noGrp="1"/>
          </p:cNvSpPr>
          <p:nvPr>
            <p:ph type="body" idx="2"/>
          </p:nvPr>
        </p:nvSpPr>
        <p:spPr/>
        <p:txBody>
          <a:bodyPr>
            <a:normAutofit fontScale="92500" lnSpcReduction="10000"/>
          </a:bodyPr>
          <a:lstStyle/>
          <a:p>
            <a:r>
              <a:rPr lang="ru-RU" sz="1600" i="1" dirty="0">
                <a:solidFill>
                  <a:srgbClr val="002060"/>
                </a:solidFill>
              </a:rPr>
              <a:t>Прообразом русской матрешки стала фигурка японского божка, которая, как и матрешка, раздвигалась, представляя собой, вместилище для более мелкой фигурки. Японский образец, выполненный с большим юмором, представлял собой множество вставляемых друг в друга фигурок японского мудреца </a:t>
            </a:r>
            <a:r>
              <a:rPr lang="ru-RU" sz="1600" i="1" dirty="0" err="1">
                <a:solidFill>
                  <a:srgbClr val="002060"/>
                </a:solidFill>
              </a:rPr>
              <a:t>Фукурума</a:t>
            </a:r>
            <a:r>
              <a:rPr lang="ru-RU" sz="1600" i="1" dirty="0">
                <a:solidFill>
                  <a:srgbClr val="002060"/>
                </a:solidFill>
              </a:rPr>
              <a:t> - лысоватого старичка с головой вытянутой вверх от многочисленных раздумий.</a:t>
            </a:r>
          </a:p>
          <a:p>
            <a:r>
              <a:rPr lang="ru-RU" sz="1600" i="1" dirty="0">
                <a:solidFill>
                  <a:srgbClr val="002060"/>
                </a:solidFill>
              </a:rPr>
              <a:t>Автором матрешки был токарь Михаил </a:t>
            </a:r>
            <a:r>
              <a:rPr lang="ru-RU" sz="1600" i="1" dirty="0" err="1">
                <a:solidFill>
                  <a:srgbClr val="002060"/>
                </a:solidFill>
              </a:rPr>
              <a:t>Звездочкин</a:t>
            </a:r>
            <a:r>
              <a:rPr lang="ru-RU" sz="1600" i="1" dirty="0">
                <a:solidFill>
                  <a:srgbClr val="002060"/>
                </a:solidFill>
              </a:rPr>
              <a:t>, а расписал первую матрешку в образе крестьянской девочки, вскоре окрещенной в народе распространенным именем Матрешка (Матрена), художник Сергей Малютин.</a:t>
            </a:r>
          </a:p>
          <a:p>
            <a:endParaRPr lang="ru-RU" dirty="0"/>
          </a:p>
        </p:txBody>
      </p:sp>
      <p:pic>
        <p:nvPicPr>
          <p:cNvPr id="47105" name="Picture 1" descr="C:\Users\Алексей\Desktop\_1_~1.JPG"/>
          <p:cNvPicPr>
            <a:picLocks noGrp="1" noChangeAspect="1" noChangeArrowheads="1"/>
          </p:cNvPicPr>
          <p:nvPr>
            <p:ph sz="half" idx="1"/>
          </p:nvPr>
        </p:nvPicPr>
        <p:blipFill>
          <a:blip r:embed="rId2" cstate="print"/>
          <a:srcRect/>
          <a:stretch>
            <a:fillRect/>
          </a:stretch>
        </p:blipFill>
        <p:spPr bwMode="auto">
          <a:xfrm>
            <a:off x="3575050" y="659066"/>
            <a:ext cx="5111750" cy="508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150832-52A4-3F09-3238-7A62C4D8AA50}"/>
              </a:ext>
            </a:extLst>
          </p:cNvPr>
          <p:cNvSpPr>
            <a:spLocks noGrp="1"/>
          </p:cNvSpPr>
          <p:nvPr>
            <p:ph idx="1"/>
          </p:nvPr>
        </p:nvSpPr>
        <p:spPr/>
        <p:txBody>
          <a:bodyPr>
            <a:normAutofit fontScale="92500" lnSpcReduction="20000"/>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Существует несколько версий того, как возникла идея легендарной игрушки. По одной из них, на создание матрешки художника вдохновила жена Саввы Мамонтова Елизавета. В конце XIX века она побывала в Японии и привезла оттуда несколько куколок, которые вкладывались друг в друга. Они изображали японских богов </a:t>
            </a:r>
            <a:r>
              <a:rPr lang="ru-RU" sz="2800" kern="0" dirty="0" err="1">
                <a:effectLst/>
                <a:latin typeface="Roboto" panose="02000000000000000000" pitchFamily="2" charset="0"/>
                <a:ea typeface="Times New Roman" panose="02020603050405020304" pitchFamily="18" charset="0"/>
                <a:cs typeface="Open Sans" panose="020B0606030504020204" pitchFamily="34" charset="0"/>
              </a:rPr>
              <a:t>ситифукудзин</a:t>
            </a:r>
            <a:r>
              <a:rPr lang="ru-RU" sz="2800" kern="0" dirty="0">
                <a:effectLst/>
                <a:latin typeface="Roboto" panose="02000000000000000000" pitchFamily="2" charset="0"/>
                <a:ea typeface="Times New Roman" panose="02020603050405020304" pitchFamily="18" charset="0"/>
                <a:cs typeface="Open Sans" panose="020B0606030504020204" pitchFamily="34" charset="0"/>
              </a:rPr>
              <a:t> (семь богов счастья). Игрушки с пустым пространством внутри, куда помещали других кукол, издревле существовали и в других восточных странах — Индии и Китае.</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14067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008313" cy="1435100"/>
          </a:xfrm>
        </p:spPr>
        <p:txBody>
          <a:bodyPr>
            <a:normAutofit fontScale="90000"/>
          </a:bodyPr>
          <a:lstStyle/>
          <a:p>
            <a:pPr algn="ctr"/>
            <a:r>
              <a:rPr lang="ru-RU" sz="2700" b="1" i="1" dirty="0">
                <a:solidFill>
                  <a:srgbClr val="FF0000"/>
                </a:solidFill>
              </a:rPr>
              <a:t>ПОЧЕМУ КУКЛУ НАЗВАЛИ "МАТРЕШКОЙ"? </a:t>
            </a:r>
            <a:br>
              <a:rPr lang="ru-RU" dirty="0"/>
            </a:br>
            <a:endParaRPr lang="ru-RU" dirty="0"/>
          </a:p>
        </p:txBody>
      </p:sp>
      <p:sp>
        <p:nvSpPr>
          <p:cNvPr id="3" name="Текст 2"/>
          <p:cNvSpPr>
            <a:spLocks noGrp="1"/>
          </p:cNvSpPr>
          <p:nvPr>
            <p:ph type="body" idx="2"/>
          </p:nvPr>
        </p:nvSpPr>
        <p:spPr>
          <a:xfrm>
            <a:off x="457200" y="1124744"/>
            <a:ext cx="3008313" cy="5001419"/>
          </a:xfrm>
        </p:spPr>
        <p:txBody>
          <a:bodyPr>
            <a:normAutofit fontScale="92500" lnSpcReduction="10000"/>
          </a:bodyPr>
          <a:lstStyle/>
          <a:p>
            <a:r>
              <a:rPr lang="ru-RU" sz="1500" i="1" dirty="0">
                <a:solidFill>
                  <a:srgbClr val="002060"/>
                </a:solidFill>
              </a:rPr>
              <a:t>Практически единодушно все исследователи ссылаются на то, что это название происходит от женского имени Матрёна, распространённого в России: «Имя Матрёна произошло от латинского </a:t>
            </a:r>
            <a:r>
              <a:rPr lang="ru-RU" sz="1500" i="1" dirty="0" err="1">
                <a:solidFill>
                  <a:srgbClr val="002060"/>
                </a:solidFill>
              </a:rPr>
              <a:t>Matrona</a:t>
            </a:r>
            <a:r>
              <a:rPr lang="ru-RU" sz="1500" i="1" dirty="0">
                <a:solidFill>
                  <a:srgbClr val="002060"/>
                </a:solidFill>
              </a:rPr>
              <a:t>, что означает «знатная женщина», </a:t>
            </a:r>
            <a:r>
              <a:rPr lang="ru-RU" sz="1500" i="1" dirty="0" err="1">
                <a:solidFill>
                  <a:srgbClr val="002060"/>
                </a:solidFill>
              </a:rPr>
              <a:t>по-церковному</a:t>
            </a:r>
            <a:r>
              <a:rPr lang="ru-RU" sz="1500" i="1" dirty="0">
                <a:solidFill>
                  <a:srgbClr val="002060"/>
                </a:solidFill>
              </a:rPr>
              <a:t> писалось Матрона, среди уменьшительных имен: Мотя, </a:t>
            </a:r>
            <a:r>
              <a:rPr lang="ru-RU" sz="1500" i="1" dirty="0" err="1">
                <a:solidFill>
                  <a:srgbClr val="002060"/>
                </a:solidFill>
              </a:rPr>
              <a:t>Мотря</a:t>
            </a:r>
            <a:r>
              <a:rPr lang="ru-RU" sz="1500" i="1" dirty="0">
                <a:solidFill>
                  <a:srgbClr val="002060"/>
                </a:solidFill>
              </a:rPr>
              <a:t>, Матрёша, Матюша, Тюша, </a:t>
            </a:r>
            <a:r>
              <a:rPr lang="ru-RU" sz="1500" i="1" dirty="0" err="1">
                <a:solidFill>
                  <a:srgbClr val="002060"/>
                </a:solidFill>
              </a:rPr>
              <a:t>Матуся</a:t>
            </a:r>
            <a:r>
              <a:rPr lang="ru-RU" sz="1500" i="1" dirty="0">
                <a:solidFill>
                  <a:srgbClr val="002060"/>
                </a:solidFill>
              </a:rPr>
              <a:t>, </a:t>
            </a:r>
            <a:r>
              <a:rPr lang="ru-RU" sz="1500" i="1" dirty="0" err="1">
                <a:solidFill>
                  <a:srgbClr val="002060"/>
                </a:solidFill>
              </a:rPr>
              <a:t>Туся</a:t>
            </a:r>
            <a:r>
              <a:rPr lang="ru-RU" sz="1500" i="1" dirty="0">
                <a:solidFill>
                  <a:srgbClr val="002060"/>
                </a:solidFill>
              </a:rPr>
              <a:t>, Муся. </a:t>
            </a:r>
          </a:p>
          <a:p>
            <a:r>
              <a:rPr lang="ru-RU" sz="1500" i="1" dirty="0">
                <a:solidFill>
                  <a:srgbClr val="002060"/>
                </a:solidFill>
              </a:rPr>
              <a:t>То есть теоретически матрешка могла бы называться и </a:t>
            </a:r>
            <a:r>
              <a:rPr lang="ru-RU" sz="1500" i="1" dirty="0" err="1">
                <a:solidFill>
                  <a:srgbClr val="002060"/>
                </a:solidFill>
              </a:rPr>
              <a:t>мотькой</a:t>
            </a:r>
            <a:r>
              <a:rPr lang="ru-RU" sz="1500" i="1" dirty="0">
                <a:solidFill>
                  <a:srgbClr val="002060"/>
                </a:solidFill>
              </a:rPr>
              <a:t> (или </a:t>
            </a:r>
            <a:r>
              <a:rPr lang="ru-RU" sz="1500" i="1" dirty="0" err="1">
                <a:solidFill>
                  <a:srgbClr val="002060"/>
                </a:solidFill>
              </a:rPr>
              <a:t>муськой</a:t>
            </a:r>
            <a:r>
              <a:rPr lang="ru-RU" sz="1500" i="1" dirty="0">
                <a:solidFill>
                  <a:srgbClr val="002060"/>
                </a:solidFill>
              </a:rPr>
              <a:t>). Звучит, конечно, странно, хотя чем хуже, например, «</a:t>
            </a:r>
            <a:r>
              <a:rPr lang="ru-RU" sz="1500" i="1" dirty="0" err="1">
                <a:solidFill>
                  <a:srgbClr val="002060"/>
                </a:solidFill>
              </a:rPr>
              <a:t>марфушка</a:t>
            </a:r>
            <a:r>
              <a:rPr lang="ru-RU" sz="1500" i="1" dirty="0">
                <a:solidFill>
                  <a:srgbClr val="002060"/>
                </a:solidFill>
              </a:rPr>
              <a:t>»? </a:t>
            </a:r>
          </a:p>
          <a:p>
            <a:r>
              <a:rPr lang="ru-RU" sz="1500" i="1" dirty="0">
                <a:solidFill>
                  <a:srgbClr val="002060"/>
                </a:solidFill>
              </a:rPr>
              <a:t>Тоже хорошее и распространенное имя — Марфа. Или Агафья, между прочим, популярная роспись по фарфору называется «</a:t>
            </a:r>
            <a:r>
              <a:rPr lang="ru-RU" sz="1500" i="1" dirty="0" err="1">
                <a:solidFill>
                  <a:srgbClr val="002060"/>
                </a:solidFill>
              </a:rPr>
              <a:t>агашка</a:t>
            </a:r>
            <a:r>
              <a:rPr lang="ru-RU" sz="1500" i="1" dirty="0">
                <a:solidFill>
                  <a:srgbClr val="002060"/>
                </a:solidFill>
              </a:rPr>
              <a:t>». Хотя согласимся, что «матрёшка» название очень удачное, </a:t>
            </a:r>
            <a:r>
              <a:rPr lang="ru-RU" sz="1500" i="1" dirty="0">
                <a:solidFill>
                  <a:srgbClr val="002060"/>
                </a:solidFill>
                <a:hlinkClick r:id="rId2"/>
              </a:rPr>
              <a:t>кукла</a:t>
            </a:r>
            <a:r>
              <a:rPr lang="ru-RU" sz="1500" i="1" u="sng" dirty="0">
                <a:solidFill>
                  <a:srgbClr val="002060"/>
                </a:solidFill>
              </a:rPr>
              <a:t> </a:t>
            </a:r>
            <a:r>
              <a:rPr lang="ru-RU" sz="1500" i="1" dirty="0">
                <a:solidFill>
                  <a:srgbClr val="002060"/>
                </a:solidFill>
              </a:rPr>
              <a:t>действительно стала «знатной» </a:t>
            </a:r>
          </a:p>
          <a:p>
            <a:endParaRPr lang="ru-RU" dirty="0"/>
          </a:p>
        </p:txBody>
      </p:sp>
      <p:pic>
        <p:nvPicPr>
          <p:cNvPr id="5" name="Содержимое 4" descr="4278666_8 (470x354, 65Kb)"/>
          <p:cNvPicPr>
            <a:picLocks noGrp="1"/>
          </p:cNvPicPr>
          <p:nvPr>
            <p:ph sz="half" idx="1"/>
          </p:nvPr>
        </p:nvPicPr>
        <p:blipFill>
          <a:blip r:embed="rId3" cstate="print"/>
          <a:srcRect/>
          <a:stretch>
            <a:fillRect/>
          </a:stretch>
        </p:blipFill>
        <p:spPr bwMode="auto">
          <a:xfrm>
            <a:off x="3892550" y="1513681"/>
            <a:ext cx="4476750" cy="3371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BE03CB-AE27-DC5A-B335-C41EB5116611}"/>
              </a:ext>
            </a:extLst>
          </p:cNvPr>
          <p:cNvSpPr>
            <a:spLocks noGrp="1"/>
          </p:cNvSpPr>
          <p:nvPr>
            <p:ph idx="1"/>
          </p:nvPr>
        </p:nvSpPr>
        <p:spPr/>
        <p:txBody>
          <a:bodyPr>
            <a:normAutofit fontScale="92500" lnSpcReduction="20000"/>
          </a:bodyPr>
          <a:lstStyle/>
          <a:p>
            <a:r>
              <a:rPr lang="ru-RU" sz="2800" kern="0" dirty="0">
                <a:effectLst/>
                <a:latin typeface="Roboto" panose="02000000000000000000" pitchFamily="2" charset="0"/>
                <a:ea typeface="Times New Roman" panose="02020603050405020304" pitchFamily="18" charset="0"/>
                <a:cs typeface="Open Sans" panose="020B0606030504020204" pitchFamily="34" charset="0"/>
              </a:rPr>
              <a:t>В итоге по эскизу Малютина токарь Василий Звёздочкин выточил из дерева куклу, внутри которой располагалось еще семь фигурок. Самая большая из них изображала девушку с черным петухом в руках. Среди других кукол были девочка с караваем, брат с сестрой и младенец в пеленках. Расписали фигурки художники «Детского воспитания», имена которых неизвестны. Готовую игрушку решили назвать матрешкой: в конце XIX века в России было популярно имя Матрена, которое в переводе с латинского значит «мать семейства».</a:t>
            </a:r>
            <a:br>
              <a:rPr lang="ru-RU" sz="2800" kern="0" dirty="0">
                <a:effectLst/>
                <a:latin typeface="Roboto" panose="02000000000000000000" pitchFamily="2" charset="0"/>
                <a:ea typeface="Times New Roman" panose="02020603050405020304" pitchFamily="18" charset="0"/>
                <a:cs typeface="Open Sans" panose="020B0606030504020204" pitchFamily="34" charset="0"/>
              </a:rPr>
            </a:br>
            <a:endParaRPr lang="ru-RU" dirty="0"/>
          </a:p>
        </p:txBody>
      </p:sp>
    </p:spTree>
    <p:extLst>
      <p:ext uri="{BB962C8B-B14F-4D97-AF65-F5344CB8AC3E}">
        <p14:creationId xmlns:p14="http://schemas.microsoft.com/office/powerpoint/2010/main" val="161616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293</TotalTime>
  <Words>1761</Words>
  <Application>Microsoft Office PowerPoint</Application>
  <PresentationFormat>Экран (4:3)</PresentationFormat>
  <Paragraphs>67</Paragraphs>
  <Slides>33</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33</vt:i4>
      </vt:variant>
    </vt:vector>
  </HeadingPairs>
  <TitlesOfParts>
    <vt:vector size="43" baseType="lpstr">
      <vt:lpstr>Arial</vt:lpstr>
      <vt:lpstr>Book Antiqua</vt:lpstr>
      <vt:lpstr>Calibri</vt:lpstr>
      <vt:lpstr>Lucida Sans</vt:lpstr>
      <vt:lpstr>Roboto</vt:lpstr>
      <vt:lpstr>Times New Roman</vt:lpstr>
      <vt:lpstr>Wingdings</vt:lpstr>
      <vt:lpstr>Wingdings 2</vt:lpstr>
      <vt:lpstr>Wingdings 3</vt:lpstr>
      <vt:lpstr>Апекс</vt:lpstr>
      <vt:lpstr>Как появились русские матрёшки. Составители: Елжова Е.В. Шведова И.А.</vt:lpstr>
      <vt:lpstr>Как появились русские матрёшки? Составители: Елжова Е.В Шведова И.А.</vt:lpstr>
      <vt:lpstr>Презентация PowerPoint</vt:lpstr>
      <vt:lpstr>Интересные факты о Матрешке </vt:lpstr>
      <vt:lpstr>Презентация PowerPoint</vt:lpstr>
      <vt:lpstr>История возникновения</vt:lpstr>
      <vt:lpstr>Презентация PowerPoint</vt:lpstr>
      <vt:lpstr>ПОЧЕМУ КУКЛУ НАЗВАЛИ "МАТРЕШКОЙ"?  </vt:lpstr>
      <vt:lpstr>Презентация PowerPoint</vt:lpstr>
      <vt:lpstr>Символ русского искусства</vt:lpstr>
      <vt:lpstr>Презентация PowerPoint</vt:lpstr>
      <vt:lpstr>Память о России</vt:lpstr>
      <vt:lpstr>Презентация PowerPoint</vt:lpstr>
      <vt:lpstr>      Матрешка – символ плодородия, богатства, материнства.  </vt:lpstr>
      <vt:lpstr>Презентация PowerPoint</vt:lpstr>
      <vt:lpstr>Загадай желание</vt:lpstr>
      <vt:lpstr>Презентация PowerPoint</vt:lpstr>
      <vt:lpstr>Матрешка в подарок</vt:lpstr>
      <vt:lpstr>Презентация PowerPoint</vt:lpstr>
      <vt:lpstr>Какова же она, настоящая русская матрешка?  </vt:lpstr>
      <vt:lpstr>Презентация PowerPoint</vt:lpstr>
      <vt:lpstr>Одежда матрешки</vt:lpstr>
      <vt:lpstr>Семеновская матрешка</vt:lpstr>
      <vt:lpstr>СЕРГИЕВО ПОСАДСКАЯ МАТРЁШКА</vt:lpstr>
      <vt:lpstr>ВЯТСКАЯ МАТРЁШКА</vt:lpstr>
      <vt:lpstr>Полхов Майданская матрешка</vt:lpstr>
      <vt:lpstr>Матрешка Курочка Ряба</vt:lpstr>
      <vt:lpstr>Матрешка Репка</vt:lpstr>
      <vt:lpstr>Роспись  «Сказка о рыбаке и рыбке»</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Accaunt Dns</cp:lastModifiedBy>
  <cp:revision>31</cp:revision>
  <dcterms:created xsi:type="dcterms:W3CDTF">2012-11-13T15:56:04Z</dcterms:created>
  <dcterms:modified xsi:type="dcterms:W3CDTF">2023-10-16T05:12:31Z</dcterms:modified>
</cp:coreProperties>
</file>