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62" r:id="rId4"/>
    <p:sldId id="264" r:id="rId5"/>
    <p:sldId id="265" r:id="rId6"/>
    <p:sldId id="266" r:id="rId7"/>
    <p:sldId id="267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93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BE6D5-3CBD-4172-8A95-7F1AC57ADF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1694A-F8D0-4FC8-9F71-1504F51DD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dramateshka.ru/index.php/scenario-and-plays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dramateshka.ru/index.php/methods/scene-graphics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amateshka.ru/index.php/methods/scenes-motion/ritmika-i-tancih" TargetMode="External"/><Relationship Id="rId2" Type="http://schemas.openxmlformats.org/officeDocument/2006/relationships/hyperlink" Target="http://dramateshka.ru/index.php/music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amateshka.ru/index.php/make-u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714356"/>
            <a:ext cx="6599328" cy="250033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Мастер- класс</a:t>
            </a: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Азбука театра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b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cap="none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Шантарина Анна Павловна</a:t>
            </a:r>
            <a: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режиссёр Черноисточинского народного театра.</a:t>
            </a:r>
            <a: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МБУГГО «Черноисточинский ЦК»</a:t>
            </a:r>
            <a: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400" b="0" cap="none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978696" y="0"/>
            <a:ext cx="6165304" cy="5688632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Реквизит –</a:t>
            </a:r>
            <a:r>
              <a:rPr lang="ru-RU" sz="18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вещи подлинные или бутафорские, необходимые актерам по ходу действия спектакля.</a:t>
            </a:r>
            <a:b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Ремарка –</a:t>
            </a:r>
            <a: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пояснения драматурга на страницах </a:t>
            </a:r>
            <a: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пьесы</a:t>
            </a:r>
            <a: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которые определяют место и постановку действия, указывают, как должны вести себя действующие лица в тех или иных обстоятельствах.</a:t>
            </a:r>
            <a:b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Репертуар – </a:t>
            </a:r>
            <a: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пьесы, идущие в театре в определенный промежуток времени.</a:t>
            </a:r>
            <a:b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Репетиция –</a:t>
            </a:r>
            <a: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повторение, предварительное исполнение спектакля.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1600" b="1" i="1" dirty="0" smtClean="0"/>
          </a:p>
          <a:p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9144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это? </a:t>
            </a:r>
            <a:r>
              <a:rPr lang="ru-RU" b="1" dirty="0" smtClean="0">
                <a:solidFill>
                  <a:schemeClr val="tx1"/>
                </a:solidFill>
              </a:rPr>
              <a:t>"Слышится отдаленный звук, точно с неба, звук лопнувшей струны, замираю- </a:t>
            </a:r>
            <a:r>
              <a:rPr lang="ru-RU" b="1" dirty="0" err="1" smtClean="0">
                <a:solidFill>
                  <a:schemeClr val="tx1"/>
                </a:solidFill>
              </a:rPr>
              <a:t>щий</a:t>
            </a:r>
            <a:r>
              <a:rPr lang="ru-RU" b="1" dirty="0" smtClean="0">
                <a:solidFill>
                  <a:schemeClr val="tx1"/>
                </a:solidFill>
              </a:rPr>
              <a:t>, печальный. Наступает тишина, и только слышно, как далеко в саду 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топором стучат по дереву" ( А. Чехова "Вишневый сад«).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17май2015_7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857496"/>
            <a:ext cx="4355974" cy="2903983"/>
          </a:xfrm>
          <a:prstGeom prst="rect">
            <a:avLst/>
          </a:prstGeom>
        </p:spPr>
      </p:pic>
      <p:pic>
        <p:nvPicPr>
          <p:cNvPr id="13" name="Рисунок 12" descr="DSC_5251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38947" t="10935" r="6365" b="10935"/>
          <a:stretch>
            <a:fillRect/>
          </a:stretch>
        </p:blipFill>
        <p:spPr>
          <a:xfrm>
            <a:off x="0" y="0"/>
            <a:ext cx="3000396" cy="4114800"/>
          </a:xfrm>
        </p:spPr>
      </p:pic>
      <p:pic>
        <p:nvPicPr>
          <p:cNvPr id="7" name="Рисунок 6" descr="afisha_19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93047">
            <a:off x="1638956" y="2512456"/>
            <a:ext cx="2067235" cy="32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olsho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102" r="5102"/>
          <a:stretch>
            <a:fillRect/>
          </a:stretch>
        </p:blipFill>
        <p:spPr>
          <a:xfrm>
            <a:off x="357158" y="357166"/>
            <a:ext cx="5486400" cy="41148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285728"/>
            <a:ext cx="3429000" cy="525658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Театр – </a:t>
            </a:r>
            <a:r>
              <a:rPr lang="ru-RU" sz="3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место для зрелищ.</a:t>
            </a:r>
            <a:r>
              <a:rPr lang="ru-RU" sz="3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3600" b="1" i="1" dirty="0"/>
          </a:p>
        </p:txBody>
      </p:sp>
      <p:pic>
        <p:nvPicPr>
          <p:cNvPr id="10" name="Рисунок 9" descr="0738ae8100532f137be1c0a37715696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143380"/>
            <a:ext cx="3707904" cy="2479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50057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Какой  это  театр?</a:t>
            </a:r>
            <a:endParaRPr lang="ru-RU" sz="24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00" r="4500"/>
          <a:stretch>
            <a:fillRect/>
          </a:stretch>
        </p:blipFill>
        <p:spPr>
          <a:xfrm>
            <a:off x="357158" y="2071678"/>
            <a:ext cx="5486400" cy="41148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0"/>
            <a:ext cx="3429000" cy="230425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Фойе –</a:t>
            </a:r>
            <a:r>
              <a:rPr lang="ru-RU" sz="24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помещение в театре, которое служит местом отдыха для зрителей во время антракта.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rakon_letaet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" b="19"/>
          <a:stretch>
            <a:fillRect/>
          </a:stretch>
        </p:blipFill>
        <p:spPr>
          <a:xfrm>
            <a:off x="755576" y="404664"/>
            <a:ext cx="4206240" cy="420624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0"/>
            <a:ext cx="3429000" cy="252028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Штанкет</a:t>
            </a:r>
            <a:r>
              <a:rPr lang="ru-RU" sz="24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металлическая труба на </a:t>
            </a:r>
            <a:r>
              <a:rPr lang="ru-RU" sz="24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троссах</a:t>
            </a: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 которой крепятся кулисы, детали декораций.</a:t>
            </a:r>
            <a:r>
              <a:rPr lang="ru-RU" sz="24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400" b="1" i="1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400" dirty="0"/>
          </a:p>
        </p:txBody>
      </p:sp>
      <p:pic>
        <p:nvPicPr>
          <p:cNvPr id="6" name="Рисунок 5" descr="Studio_Foce_Lugano_03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4037"/>
            <a:ext cx="3305944" cy="2203963"/>
          </a:xfrm>
          <a:prstGeom prst="rect">
            <a:avLst/>
          </a:prstGeom>
        </p:spPr>
      </p:pic>
      <p:pic>
        <p:nvPicPr>
          <p:cNvPr id="7" name="Рисунок 6" descr="Volna_iz_81-go_shtanketa_v_Samarskoi_op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7488" y="2204864"/>
            <a:ext cx="3846512" cy="2564342"/>
          </a:xfrm>
          <a:prstGeom prst="rect">
            <a:avLst/>
          </a:prstGeom>
        </p:spPr>
      </p:pic>
      <p:pic>
        <p:nvPicPr>
          <p:cNvPr id="8" name="Рисунок 7" descr="Rocchettie_01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453136"/>
            <a:ext cx="3607296" cy="24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4367e2babbc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0" y="1214422"/>
            <a:ext cx="5486400" cy="41148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285728"/>
            <a:ext cx="3429000" cy="597666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только малая часть  театральной терминологии.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каждого из вас она есть!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забывайте заглядывать и запоминать в день хотя бы по одному слову.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развивает интеллект и память!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643050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Источник:</a:t>
            </a:r>
          </a:p>
          <a:p>
            <a:pPr algn="ctr"/>
            <a:endParaRPr lang="ru-RU" sz="2400" b="1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В.Соловьёв «Азбука актёра и режиссёра»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Фото из архива театрального объединения под руководством </a:t>
            </a:r>
            <a:r>
              <a:rPr lang="ru-RU" sz="2400" b="1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Е.В.Хозяиновой</a:t>
            </a: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Спектакли: «Обелиск», «Приключения Незнайки».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Интернет ресурсы.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75724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 предназначена для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участников коллективов народного театра и кружка «Тема».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Применяется на уроках по театральному искусству.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разделе изучения актёрской терминологии.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Термины расположены в алфавитном порядке.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Подобран достаточный объём слов для одного занятия.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Презентация может быть использована во время итоговой аттестации детей.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504" y="0"/>
            <a:ext cx="4000496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Авансцена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пространство 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сцены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между занавесом и оркестром или зрительным залом.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Актер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деятельный, действующий (акт - действие). Исполнитель роли 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Амфитеатр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античная постройка для разнообразных массовых зрелищ (гладиаторских боёв, звериной травли и т. д.), представляющая собой круглый театр без крыши.  Сейчас это места, расположенные за партером.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Антракт –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промежуток между действиями спектакля.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Аплодисменты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одобрительные хлопки.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Артист –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широком смысле — деятель искусств. в Средние века — человек, занимающийся одним из семи свободных искусств. 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Афиша –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объявление о представлении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38641">
            <a:off x="6481520" y="4866118"/>
            <a:ext cx="2034617" cy="1523722"/>
          </a:xfrm>
          <a:prstGeom prst="rect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071942"/>
            <a:ext cx="3434066" cy="2571768"/>
          </a:xfrm>
          <a:prstGeom prst="rect">
            <a:avLst/>
          </a:prstGeom>
        </p:spPr>
      </p:pic>
      <p:pic>
        <p:nvPicPr>
          <p:cNvPr id="8" name="Рисунок 7" descr="148708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143504" cy="3857628"/>
          </a:xfrm>
          <a:prstGeom prst="rect">
            <a:avLst/>
          </a:prstGeom>
        </p:spPr>
      </p:pic>
      <p:pic>
        <p:nvPicPr>
          <p:cNvPr id="9" name="Рисунок 8" descr="am01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90868">
            <a:off x="579585" y="654238"/>
            <a:ext cx="1569914" cy="2093219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7" cstate="print"/>
          <a:srcRect l="25872"/>
          <a:stretch>
            <a:fillRect/>
          </a:stretch>
        </p:blipFill>
        <p:spPr>
          <a:xfrm rot="804574">
            <a:off x="3408812" y="589387"/>
            <a:ext cx="1532162" cy="1238250"/>
          </a:xfrm>
          <a:prstGeom prst="rect">
            <a:avLst/>
          </a:prstGeom>
        </p:spPr>
      </p:pic>
      <p:pic>
        <p:nvPicPr>
          <p:cNvPr id="11" name="Рисунок 10" descr="daumier_honore_511_intermission_at_the_comedie_francaise.jpg"/>
          <p:cNvPicPr>
            <a:picLocks noChangeAspect="1"/>
          </p:cNvPicPr>
          <p:nvPr/>
        </p:nvPicPr>
        <p:blipFill>
          <a:blip r:embed="rId8" cstate="print"/>
          <a:srcRect l="9123" t="2774" r="8760" b="2943"/>
          <a:stretch>
            <a:fillRect/>
          </a:stretch>
        </p:blipFill>
        <p:spPr>
          <a:xfrm>
            <a:off x="0" y="3643314"/>
            <a:ext cx="2571768" cy="2214578"/>
          </a:xfrm>
          <a:prstGeom prst="rect">
            <a:avLst/>
          </a:prstGeom>
        </p:spPr>
      </p:pic>
      <p:pic>
        <p:nvPicPr>
          <p:cNvPr id="12" name="Рисунок 11" descr="763105_html_473f057c.jpg"/>
          <p:cNvPicPr>
            <a:picLocks noChangeAspect="1"/>
          </p:cNvPicPr>
          <p:nvPr/>
        </p:nvPicPr>
        <p:blipFill>
          <a:blip r:embed="rId9" cstate="print"/>
          <a:srcRect l="21623" r="21623"/>
          <a:stretch>
            <a:fillRect/>
          </a:stretch>
        </p:blipFill>
        <p:spPr>
          <a:xfrm>
            <a:off x="2643174" y="1928802"/>
            <a:ext cx="1433890" cy="1658027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285728"/>
            <a:ext cx="3429000" cy="472720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Балет –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вид театрального искусства, где содержание передается без слов: 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музыкой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 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танцем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пантомимой.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Бельэтаж –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первый этаж над партером и амфитеатром.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Бенуар –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ложи по обеим сторонам партера на уровне сцены.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Бутафория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предметы, специально изготовляемые и употребляемые вместо настоящих вещей в театральных постановках (посуда, оружие, украшения).</a:t>
            </a:r>
            <a:endParaRPr lang="ru-RU" sz="20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oi8xR20DKZY.jpg"/>
          <p:cNvPicPr>
            <a:picLocks noChangeAspect="1"/>
          </p:cNvPicPr>
          <p:nvPr/>
        </p:nvPicPr>
        <p:blipFill>
          <a:blip r:embed="rId4" cstate="print"/>
          <a:srcRect t="24701" r="8397"/>
          <a:stretch>
            <a:fillRect/>
          </a:stretch>
        </p:blipFill>
        <p:spPr>
          <a:xfrm>
            <a:off x="2571736" y="4786322"/>
            <a:ext cx="2816771" cy="1774917"/>
          </a:xfrm>
          <a:prstGeom prst="rect">
            <a:avLst/>
          </a:prstGeom>
        </p:spPr>
      </p:pic>
      <p:pic>
        <p:nvPicPr>
          <p:cNvPr id="7" name="Рисунок 6" descr="planbt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5050781" cy="3475881"/>
          </a:xfrm>
          <a:prstGeom prst="rect">
            <a:avLst/>
          </a:prstGeom>
        </p:spPr>
      </p:pic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6" cstate="print"/>
          <a:srcRect l="3021" r="3021"/>
          <a:stretch>
            <a:fillRect/>
          </a:stretch>
        </p:blipFill>
        <p:spPr>
          <a:xfrm>
            <a:off x="214282" y="3786190"/>
            <a:ext cx="2483768" cy="2483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3284fa3906130f2c54d2e62fd0d4e4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362" r="14362"/>
          <a:stretch>
            <a:fillRect/>
          </a:stretch>
        </p:blipFill>
        <p:spPr>
          <a:xfrm>
            <a:off x="571472" y="0"/>
            <a:ext cx="4206240" cy="420624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628" y="214290"/>
            <a:ext cx="3714752" cy="19202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Грим</a:t>
            </a: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</a:t>
            </a:r>
            <a:r>
              <a:rPr lang="ru-RU" sz="20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Искусство изменения внешности  актёра (посредством специальных красок, наклеивания усов, бороды).</a:t>
            </a:r>
          </a:p>
          <a:p>
            <a:pPr>
              <a:lnSpc>
                <a:spcPct val="150000"/>
              </a:lnSpc>
            </a:pPr>
            <a:r>
              <a:rPr lang="ru-RU" sz="2000" b="1" i="1" u="sng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Гастроли-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выступление театра вне места постоянной деятельности.</a:t>
            </a:r>
            <a:r>
              <a:rPr lang="ru-RU" sz="20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000" b="1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81073599_large_1415239_w640_h640_mg5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2832">
            <a:off x="6686360" y="4184366"/>
            <a:ext cx="1920244" cy="1929287"/>
          </a:xfrm>
          <a:prstGeom prst="rect">
            <a:avLst/>
          </a:prstGeom>
        </p:spPr>
      </p:pic>
      <p:pic>
        <p:nvPicPr>
          <p:cNvPr id="7" name="Рисунок 6" descr="418398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4357694"/>
            <a:ext cx="3341688" cy="2232248"/>
          </a:xfrm>
          <a:prstGeom prst="rect">
            <a:avLst/>
          </a:prstGeom>
        </p:spPr>
      </p:pic>
      <p:pic>
        <p:nvPicPr>
          <p:cNvPr id="8" name="Рисунок 7" descr="1048c7385f8ec18cbda48ad90d021f03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06200">
            <a:off x="370933" y="4102506"/>
            <a:ext cx="1882553" cy="251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ene_b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899592" y="188640"/>
            <a:ext cx="4206240" cy="420624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8104" y="0"/>
            <a:ext cx="3429000" cy="424847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Декорация (лат.)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украшение; художественное оформление действия на театральной сцене.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Диалог –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разговор между двумя или несколькими лицами.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Драма –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сочинение для сцены.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Драматург-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писатель, который пишет пьесы</a:t>
            </a:r>
            <a:endParaRPr lang="ru-RU" sz="20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652777335_201403042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784">
            <a:off x="4887821" y="3902395"/>
            <a:ext cx="3758010" cy="2780928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/>
          <a:srcRect r="49655"/>
          <a:stretch>
            <a:fillRect/>
          </a:stretch>
        </p:blipFill>
        <p:spPr>
          <a:xfrm rot="21116498">
            <a:off x="447012" y="3709159"/>
            <a:ext cx="2664296" cy="297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5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422" r="8422"/>
          <a:stretch>
            <a:fillRect/>
          </a:stretch>
        </p:blipFill>
        <p:spPr>
          <a:xfrm>
            <a:off x="928662" y="4500570"/>
            <a:ext cx="2714644" cy="203598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57752" y="188640"/>
            <a:ext cx="3935336" cy="432048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Жест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движение рук, головы, передающие чувства и мысли.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Задник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расписной или гладкий фон из мягкой ткани, подвешенный в глубине сцены.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Карман –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боковая часть сцены, скрытая от зрителей.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Кулисы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вертикальные полосы ткани, обрамляющие сцену по бокам.</a:t>
            </a:r>
          </a:p>
          <a:p>
            <a:endParaRPr lang="ru-RU" sz="20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7_Gv4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248472" cy="4248472"/>
          </a:xfrm>
          <a:prstGeom prst="rect">
            <a:avLst/>
          </a:prstGeom>
        </p:spPr>
      </p:pic>
      <p:pic>
        <p:nvPicPr>
          <p:cNvPr id="7" name="Рисунок 6" descr="1283000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9" y="3500438"/>
            <a:ext cx="2970328" cy="3153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5c7f7cd87dd5541cf4a61fd2e70749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>
            <a:off x="1187624" y="260648"/>
            <a:ext cx="3054112" cy="305411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57752" y="0"/>
            <a:ext cx="3719882" cy="345638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Мизансцена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сценическое размещение, положение актеров на сцене в определенный момент.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Мимика –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мысли и чувства, передаваемые не словами, а лицом, телодвижением, выражение лица, отражающее эмоциональное состояние.</a:t>
            </a:r>
            <a:b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Монолог –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речь одного лица, мысли вслух.</a:t>
            </a:r>
            <a:endParaRPr lang="ru-RU" sz="2000" b="1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 descr="balet7.jpgf29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4630333" cy="3356992"/>
          </a:xfrm>
          <a:prstGeom prst="rect">
            <a:avLst/>
          </a:prstGeom>
        </p:spPr>
      </p:pic>
      <p:pic>
        <p:nvPicPr>
          <p:cNvPr id="8194" name="Picture 2" descr="http://otvet.imgsmail.ru/download/u_db29c305ab77d680929fe6f66735d885_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14752"/>
            <a:ext cx="333129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1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854" b="15854"/>
          <a:stretch>
            <a:fillRect/>
          </a:stretch>
        </p:blipFill>
        <p:spPr>
          <a:xfrm>
            <a:off x="1500166" y="357166"/>
            <a:ext cx="5486400" cy="41148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0"/>
            <a:ext cx="3429000" cy="460851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Опера –</a:t>
            </a:r>
            <a:r>
              <a:rPr lang="ru-RU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музыкально-драматический спектакль, в котором артисты не разговаривают, а поют.</a:t>
            </a:r>
            <a:br>
              <a:rPr lang="ru-RU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Оперетта – </a:t>
            </a:r>
            <a:r>
              <a:rPr lang="ru-RU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веселый музыкальный спектакль, в котором пение чередуется с разговором.</a:t>
            </a:r>
            <a:br>
              <a:rPr lang="ru-RU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Падуги –</a:t>
            </a:r>
            <a:r>
              <a:rPr lang="ru-RU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горизонтальные полосы ткани, ограничивающие высоту сцены.</a:t>
            </a:r>
            <a:br>
              <a:rPr lang="ru-RU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Пантомима –</a:t>
            </a:r>
            <a:r>
              <a:rPr lang="ru-RU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выразительное телодвижение, передача чувств и мыслей лицом и всем телом.</a:t>
            </a:r>
            <a:br>
              <a:rPr lang="ru-RU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Парик –</a:t>
            </a:r>
            <a:r>
              <a:rPr lang="ru-RU" sz="16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накладные волосы.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6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1600" b="1" i="1" dirty="0"/>
          </a:p>
        </p:txBody>
      </p:sp>
      <p:pic>
        <p:nvPicPr>
          <p:cNvPr id="6" name="Рисунок 5" descr="5e95b9b0498d1f58e9916db5cd6fa6d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578085"/>
            <a:ext cx="3419872" cy="2279915"/>
          </a:xfrm>
          <a:prstGeom prst="rect">
            <a:avLst/>
          </a:prstGeom>
        </p:spPr>
      </p:pic>
      <p:pic>
        <p:nvPicPr>
          <p:cNvPr id="7" name="Рисунок 6" descr="14640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28868"/>
            <a:ext cx="2658757" cy="1728192"/>
          </a:xfrm>
          <a:prstGeom prst="rect">
            <a:avLst/>
          </a:prstGeom>
        </p:spPr>
      </p:pic>
      <p:pic>
        <p:nvPicPr>
          <p:cNvPr id="8" name="Рисунок 7" descr="143999323613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285834" cy="1522695"/>
          </a:xfrm>
          <a:prstGeom prst="rect">
            <a:avLst/>
          </a:prstGeom>
        </p:spPr>
      </p:pic>
      <p:pic>
        <p:nvPicPr>
          <p:cNvPr id="9" name="Рисунок 8" descr="spb-muzcomedy-letuchaja-my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457733"/>
            <a:ext cx="3600400" cy="240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264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  Мастер- класс «Азбука театра»   Составитель- Шантарина Анна Павловна  режиссёр Черноисточинского народного театра.  МБУГГО «Черноисточинский ЦК»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</cp:lastModifiedBy>
  <cp:revision>30</cp:revision>
  <dcterms:created xsi:type="dcterms:W3CDTF">2015-09-13T18:05:57Z</dcterms:created>
  <dcterms:modified xsi:type="dcterms:W3CDTF">2020-06-08T07:38:20Z</dcterms:modified>
</cp:coreProperties>
</file>