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80" r:id="rId2"/>
    <p:sldMasterId id="2147483840" r:id="rId3"/>
    <p:sldMasterId id="2147483852" r:id="rId4"/>
    <p:sldMasterId id="2147483864" r:id="rId5"/>
    <p:sldMasterId id="2147483876" r:id="rId6"/>
    <p:sldMasterId id="2147483924" r:id="rId7"/>
    <p:sldMasterId id="2147483948" r:id="rId8"/>
    <p:sldMasterId id="2147483984" r:id="rId9"/>
    <p:sldMasterId id="2147483996" r:id="rId10"/>
    <p:sldMasterId id="2147484008" r:id="rId11"/>
    <p:sldMasterId id="2147484020" r:id="rId12"/>
    <p:sldMasterId id="2147484034" r:id="rId13"/>
  </p:sldMasterIdLst>
  <p:notesMasterIdLst>
    <p:notesMasterId r:id="rId44"/>
  </p:notesMasterIdLst>
  <p:sldIdLst>
    <p:sldId id="281" r:id="rId14"/>
    <p:sldId id="293" r:id="rId15"/>
    <p:sldId id="325" r:id="rId16"/>
    <p:sldId id="298" r:id="rId17"/>
    <p:sldId id="320" r:id="rId18"/>
    <p:sldId id="299" r:id="rId19"/>
    <p:sldId id="309" r:id="rId20"/>
    <p:sldId id="310" r:id="rId21"/>
    <p:sldId id="311" r:id="rId22"/>
    <p:sldId id="312" r:id="rId23"/>
    <p:sldId id="329" r:id="rId24"/>
    <p:sldId id="330" r:id="rId25"/>
    <p:sldId id="296" r:id="rId26"/>
    <p:sldId id="326" r:id="rId27"/>
    <p:sldId id="327" r:id="rId28"/>
    <p:sldId id="297" r:id="rId29"/>
    <p:sldId id="321" r:id="rId30"/>
    <p:sldId id="323" r:id="rId31"/>
    <p:sldId id="322" r:id="rId32"/>
    <p:sldId id="314" r:id="rId33"/>
    <p:sldId id="270" r:id="rId34"/>
    <p:sldId id="271" r:id="rId35"/>
    <p:sldId id="272" r:id="rId36"/>
    <p:sldId id="273" r:id="rId37"/>
    <p:sldId id="328" r:id="rId38"/>
    <p:sldId id="317" r:id="rId39"/>
    <p:sldId id="318" r:id="rId40"/>
    <p:sldId id="319" r:id="rId41"/>
    <p:sldId id="313" r:id="rId42"/>
    <p:sldId id="277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9900"/>
    <a:srgbClr val="0F1206"/>
    <a:srgbClr val="B41CA9"/>
    <a:srgbClr val="A51B5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8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29DAD-D315-444F-8AC5-AD178D8A58D3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BA31E-E649-473A-A8EB-02433309C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9C3435-225A-4AC9-BB90-6B226F929A21}" type="slidenum">
              <a:rPr lang="ru-RU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AF2FE-EA51-4B70-B19B-1F58D558A3E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11.01.2024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11.01.2024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11.01.2024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11.01.2024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11.01.2024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11.01.2024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11.01.2024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11.01.2024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11.01.2024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11.01.2024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11.01.2024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3A56C06-575D-4079-A727-2A4F307B9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0086B-F0EC-4DA5-AB81-E30AD5CBBBB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blinds dir="vert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16C7D3-575B-46F1-9457-673DD4B2CAA3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 dir="vert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A619C3-C8D6-42A3-B891-DC5F41B600B3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 dir="vert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2EE591-EFE7-4317-BB1B-8341A5B4F13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blinds dir="vert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5003D7-7B4E-493A-9DC5-6E4D3ADD5A4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 dir="vert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A9EA8-C5CC-4EE1-BC4F-49A98D0E188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blinds dir="vert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8604C6-0334-4932-8B9D-E87B0C32BB1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B89DD-50A5-4D24-AEDF-CAFCBF958D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5037C-4B1D-4978-BCAE-D057044F4D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B342426-D916-49DE-87A2-5E10AB55F19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 dir="vert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CF14B-7787-4B71-9B13-08FE456EE82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blinds dir="vert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CCC13-E34B-49D6-8233-3854FE81EBF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blinds dir="vert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D26BCF04-0D6A-4649-B904-F1A5F482A194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11.01.2024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018211A8-0DC0-466E-8741-6B92484586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4E236201-C2BC-48C6-A58A-6C9A9240BFB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11.01.2024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677EC571-FBAC-47D1-9856-CFD8CCBC54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</p:cSld>
  <p:clrMapOvr>
    <a:masterClrMapping/>
  </p:clrMapOvr>
  <p:transition>
    <p:cut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47B71392-5E70-4B37-A0AB-3D12080CD218}" type="datetimeFigureOut">
              <a:rPr lang="ru-RU" smtClean="0">
                <a:solidFill>
                  <a:srgbClr val="FFF39D"/>
                </a:solidFill>
              </a:rPr>
              <a:pPr>
                <a:defRPr/>
              </a:pPr>
              <a:t>11.01.2024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55F10854-4A0B-4691-B97C-EDE82B0578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46319-9EA5-4F9F-B518-D322BD7EACB7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11.01.2024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FF39B-79BE-4CD7-B75C-4BED8C9B88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ut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B37AE7-9FC8-4F0A-82FB-9DE065B50C9E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11.01.2024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FAD63-0CB3-468E-9991-C5FEE81041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>
    <p:cut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EF86A85-BCCF-4757-832A-762B50AFB6CE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11.01.2024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8311B7C3-08D7-4D2F-B362-C6EEC2089C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</p:cSld>
  <p:clrMapOvr>
    <a:masterClrMapping/>
  </p:clrMapOvr>
  <p:transition>
    <p:cut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D239CC-07F5-4397-BB2C-62018F6B875C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11.01.2024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EEF8-FB86-47EB-A7C0-30DABDD1E1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29C2B-046B-44CC-B43B-97C6A04C94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6B384-25FA-4BEF-9D3C-3C11A88CA9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1C74625F-EA2E-49E2-A358-ABE24A7C2C1D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11.01.2024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0D8369CB-ACCF-4EEB-A8AA-7E2F1277E2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6D5478DB-760C-4311-A68C-E78D38C15B7B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11.01.2024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41CF38F2-6240-45C5-B9D2-2E5E65DE64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</p:cSld>
  <p:clrMapOvr>
    <a:masterClrMapping/>
  </p:clrMapOvr>
  <p:transition>
    <p:cut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DCFB07-112C-4B20-BFCF-B636ADF7551E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11.01.2024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F3FEE-497A-4B27-9254-068EFED564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6C22E-D1C7-4308-B258-31634BCA272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11.01.2024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70121-0486-4EF2-9EC5-EE2DFCB5C4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E19D-265B-47CA-8CF5-6EF592019F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A5C4-F991-43B7-9035-B794F37A20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E19D-265B-47CA-8CF5-6EF592019F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A5C4-F991-43B7-9035-B794F37A20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E19D-265B-47CA-8CF5-6EF592019F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A5C4-F991-43B7-9035-B794F37A20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E19D-265B-47CA-8CF5-6EF592019F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A5C4-F991-43B7-9035-B794F37A20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E19D-265B-47CA-8CF5-6EF592019F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A5C4-F991-43B7-9035-B794F37A20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E19D-265B-47CA-8CF5-6EF592019F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A5C4-F991-43B7-9035-B794F37A20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D5E12-1C98-4E41-AC66-A3164C9B94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5A181-D81B-4D5D-BDFA-2A20F2FD13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E19D-265B-47CA-8CF5-6EF592019F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A5C4-F991-43B7-9035-B794F37A20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E19D-265B-47CA-8CF5-6EF592019F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A5C4-F991-43B7-9035-B794F37A20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E19D-265B-47CA-8CF5-6EF592019F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A5C4-F991-43B7-9035-B794F37A20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E19D-265B-47CA-8CF5-6EF592019F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A5C4-F991-43B7-9035-B794F37A20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E19D-265B-47CA-8CF5-6EF592019F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A5C4-F991-43B7-9035-B794F37A20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550C7-B0F8-4670-A607-54A8F6714D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4DE16-0985-48C9-9D09-F1CB23E898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238A7-3D2C-4B60-BF9E-6BDD996E6C5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F35DE-1D8D-4277-95D0-6172F0EA21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1248E-7D94-4FBB-9435-60490FD11B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75F54-ED26-486D-A621-B2AF24FD11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CFFEE-F946-43B9-A12E-840FFA4184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DFB49-0AC3-4C94-B869-CC384706C4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FAB31-D797-4920-9336-040C699120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5DA70-BF85-4852-BC2E-5EDA49BB2B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466E7-C40A-499B-82CC-4AEC841DBD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D7121-A4DE-4319-9D1A-BDE89CCA35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2F94-588A-4288-BED5-F482FE665D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EE9FF-B300-40FB-962F-49EE07D254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FC5F0-62DA-4DF6-9129-CC6E1054F3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50974-6A8C-419F-9781-94EAD107E3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B89DD-50A5-4D24-AEDF-CAFCBF958D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5037C-4B1D-4978-BCAE-D057044F4D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29C2B-046B-44CC-B43B-97C6A04C94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6B384-25FA-4BEF-9D3C-3C11A88CA9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D5E12-1C98-4E41-AC66-A3164C9B94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5A181-D81B-4D5D-BDFA-2A20F2FD13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550C7-B0F8-4670-A607-54A8F6714D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4DE16-0985-48C9-9D09-F1CB23E898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238A7-3D2C-4B60-BF9E-6BDD996E6C5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F35DE-1D8D-4277-95D0-6172F0EA21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1248E-7D94-4FBB-9435-60490FD11B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75F54-ED26-486D-A621-B2AF24FD11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CFFEE-F946-43B9-A12E-840FFA4184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DFB49-0AC3-4C94-B869-CC384706C4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FAB31-D797-4920-9336-040C699120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5DA70-BF85-4852-BC2E-5EDA49BB2B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466E7-C40A-499B-82CC-4AEC841DBD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D7121-A4DE-4319-9D1A-BDE89CCA35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2F94-588A-4288-BED5-F482FE665D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EE9FF-B300-40FB-962F-49EE07D254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FC5F0-62DA-4DF6-9129-CC6E1054F3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50974-6A8C-419F-9781-94EAD107E3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B89DD-50A5-4D24-AEDF-CAFCBF958D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5037C-4B1D-4978-BCAE-D057044F4D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29C2B-046B-44CC-B43B-97C6A04C94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6B384-25FA-4BEF-9D3C-3C11A88CA9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D5E12-1C98-4E41-AC66-A3164C9B94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5A181-D81B-4D5D-BDFA-2A20F2FD13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550C7-B0F8-4670-A607-54A8F6714D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4DE16-0985-48C9-9D09-F1CB23E898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238A7-3D2C-4B60-BF9E-6BDD996E6C5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F35DE-1D8D-4277-95D0-6172F0EA21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1248E-7D94-4FBB-9435-60490FD11B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75F54-ED26-486D-A621-B2AF24FD11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CFFEE-F946-43B9-A12E-840FFA4184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DFB49-0AC3-4C94-B869-CC384706C4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FAB31-D797-4920-9336-040C699120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5DA70-BF85-4852-BC2E-5EDA49BB2B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466E7-C40A-499B-82CC-4AEC841DBD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D7121-A4DE-4319-9D1A-BDE89CCA35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2F94-588A-4288-BED5-F482FE665D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EE9FF-B300-40FB-962F-49EE07D254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FC5F0-62DA-4DF6-9129-CC6E1054F3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50974-6A8C-419F-9781-94EAD107E3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B89DD-50A5-4D24-AEDF-CAFCBF958D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5037C-4B1D-4978-BCAE-D057044F4D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29C2B-046B-44CC-B43B-97C6A04C94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6B384-25FA-4BEF-9D3C-3C11A88CA9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D5E12-1C98-4E41-AC66-A3164C9B94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5A181-D81B-4D5D-BDFA-2A20F2FD13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550C7-B0F8-4670-A607-54A8F6714D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4DE16-0985-48C9-9D09-F1CB23E898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238A7-3D2C-4B60-BF9E-6BDD996E6C5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F35DE-1D8D-4277-95D0-6172F0EA21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1248E-7D94-4FBB-9435-60490FD11B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75F54-ED26-486D-A621-B2AF24FD11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CFFEE-F946-43B9-A12E-840FFA4184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DFB49-0AC3-4C94-B869-CC384706C4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FAB31-D797-4920-9336-040C699120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5DA70-BF85-4852-BC2E-5EDA49BB2B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466E7-C40A-499B-82CC-4AEC841DBD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D7121-A4DE-4319-9D1A-BDE89CCA35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2F94-588A-4288-BED5-F482FE665D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EE9FF-B300-40FB-962F-49EE07D254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FC5F0-62DA-4DF6-9129-CC6E1054F3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50974-6A8C-419F-9781-94EAD107E3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B89DD-50A5-4D24-AEDF-CAFCBF958D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5037C-4B1D-4978-BCAE-D057044F4D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29C2B-046B-44CC-B43B-97C6A04C94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6B384-25FA-4BEF-9D3C-3C11A88CA9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D5E12-1C98-4E41-AC66-A3164C9B94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5A181-D81B-4D5D-BDFA-2A20F2FD13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550C7-B0F8-4670-A607-54A8F6714D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4DE16-0985-48C9-9D09-F1CB23E898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238A7-3D2C-4B60-BF9E-6BDD996E6C5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F35DE-1D8D-4277-95D0-6172F0EA21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1248E-7D94-4FBB-9435-60490FD11B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75F54-ED26-486D-A621-B2AF24FD11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CFFEE-F946-43B9-A12E-840FFA4184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DFB49-0AC3-4C94-B869-CC384706C4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FAB31-D797-4920-9336-040C699120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5DA70-BF85-4852-BC2E-5EDA49BB2B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466E7-C40A-499B-82CC-4AEC841DBD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D7121-A4DE-4319-9D1A-BDE89CCA35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2F94-588A-4288-BED5-F482FE665D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EE9FF-B300-40FB-962F-49EE07D254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FC5F0-62DA-4DF6-9129-CC6E1054F3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50974-6A8C-419F-9781-94EAD107E3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B89DD-50A5-4D24-AEDF-CAFCBF958D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5037C-4B1D-4978-BCAE-D057044F4D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29C2B-046B-44CC-B43B-97C6A04C94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6B384-25FA-4BEF-9D3C-3C11A88CA9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D5E12-1C98-4E41-AC66-A3164C9B94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5A181-D81B-4D5D-BDFA-2A20F2FD13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550C7-B0F8-4670-A607-54A8F6714D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4DE16-0985-48C9-9D09-F1CB23E898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238A7-3D2C-4B60-BF9E-6BDD996E6C5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F35DE-1D8D-4277-95D0-6172F0EA21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1248E-7D94-4FBB-9435-60490FD11B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75F54-ED26-486D-A621-B2AF24FD11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CFFEE-F946-43B9-A12E-840FFA4184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DFB49-0AC3-4C94-B869-CC384706C4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FAB31-D797-4920-9336-040C699120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5DA70-BF85-4852-BC2E-5EDA49BB2B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466E7-C40A-499B-82CC-4AEC841DBD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D7121-A4DE-4319-9D1A-BDE89CCA35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2F94-588A-4288-BED5-F482FE665D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EE9FF-B300-40FB-962F-49EE07D254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FC5F0-62DA-4DF6-9129-CC6E1054F3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50974-6A8C-419F-9781-94EAD107E3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3A56C06-575D-4079-A727-2A4F307B9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0086B-F0EC-4DA5-AB81-E30AD5CBBBB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16C7D3-575B-46F1-9457-673DD4B2CAA3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A619C3-C8D6-42A3-B891-DC5F41B600B3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2EE591-EFE7-4317-BB1B-8341A5B4F13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blinds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5003D7-7B4E-493A-9DC5-6E4D3ADD5A4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A9EA8-C5CC-4EE1-BC4F-49A98D0E188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blinds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8604C6-0334-4932-8B9D-E87B0C32BB1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blinds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B342426-D916-49DE-87A2-5E10AB55F19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CF14B-7787-4B71-9B13-08FE456EE82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blinds dir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CCC13-E34B-49D6-8233-3854FE81EBF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blinds dir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7112A-7B32-42A5-8517-B15C9D9F7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268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2201B28-50E5-4D31-A819-FB0231657FD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4D0F6-9F9E-40B0-B5C6-459E4BE0A9F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10867-823B-4C39-BFE5-991BE1F45B2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4C3E5-B417-442B-BD7F-97BAE4007F7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7B578-58B6-4847-8145-AF4343006B3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D01F1-9E32-48C6-8B7C-71D8676B3DA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B6AF9-7E0B-4D89-860D-DF1494C510F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A06D9-DCFB-4225-BFF8-F37582D51DD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CEDBE-2E36-42A7-972A-16D8943AC36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D4BA5-CC1D-4EEE-8C31-4C5FF23DB4C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11.01.2024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A3AAD4-3080-4F94-8F9F-D1FEC123A855}" type="slidenum">
              <a:rPr lang="ru-RU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 spd="slow">
    <p:blinds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5815DB-98FC-4B81-9DF4-6BA9F38277F0}" type="datetimeFigureOut">
              <a:rPr lang="ru-RU" smtClean="0">
                <a:solidFill>
                  <a:srgbClr val="575F6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11.01.2024</a:t>
            </a:fld>
            <a:endParaRPr lang="ru-RU">
              <a:solidFill>
                <a:srgbClr val="575F6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575F6D"/>
              </a:solidFill>
              <a:latin typeface="Arial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42E291-B604-4285-970F-75EB0CF4730A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>
    <p:cut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E19D-265B-47CA-8CF5-6EF592019F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DA5C4-F991-43B7-9035-B794F37A20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1617C8-9966-42CA-A33F-D88CA2AC07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7DE842-06C4-45FD-80A8-6712D1AB07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1617C8-9966-42CA-A33F-D88CA2AC07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7DE842-06C4-45FD-80A8-6712D1AB07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1617C8-9966-42CA-A33F-D88CA2AC07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7DE842-06C4-45FD-80A8-6712D1AB07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1617C8-9966-42CA-A33F-D88CA2AC07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7DE842-06C4-45FD-80A8-6712D1AB07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1617C8-9966-42CA-A33F-D88CA2AC07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7DE842-06C4-45FD-80A8-6712D1AB07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1617C8-9966-42CA-A33F-D88CA2AC07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7DE842-06C4-45FD-80A8-6712D1AB07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A3AAD4-3080-4F94-8F9F-D1FEC123A855}" type="slidenum">
              <a:rPr lang="ru-RU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4033" r:id="rId12"/>
  </p:sldLayoutIdLst>
  <p:transition spd="slow">
    <p:blinds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337F78-7BFF-48D7-8F29-90FC63BBB98C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5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5.xml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113.xml"/><Relationship Id="rId1" Type="http://schemas.openxmlformats.org/officeDocument/2006/relationships/tags" Target="../tags/tag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113.xml"/><Relationship Id="rId1" Type="http://schemas.openxmlformats.org/officeDocument/2006/relationships/tags" Target="../tags/tag7.xml"/><Relationship Id="rId5" Type="http://schemas.openxmlformats.org/officeDocument/2006/relationships/image" Target="../media/image51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3.xml"/><Relationship Id="rId1" Type="http://schemas.openxmlformats.org/officeDocument/2006/relationships/tags" Target="../tags/tag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co-ladoga.narod.ru/ladoga/images/stoki.jpg" TargetMode="Externa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9.jpeg"/><Relationship Id="rId4" Type="http://schemas.openxmlformats.org/officeDocument/2006/relationships/hyperlink" Target="http://mignews.com.ua/data/Articles/MainPhoto/303103.JPE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04856" cy="4032448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6000" i="1" dirty="0">
                <a:solidFill>
                  <a:srgbClr val="C00000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Тема: </a:t>
            </a:r>
            <a:r>
              <a:rPr lang="ru-RU" sz="6000" i="1" u="sng" dirty="0">
                <a:solidFill>
                  <a:srgbClr val="C00000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«Экология </a:t>
            </a:r>
            <a:br>
              <a:rPr lang="ru-RU" sz="6000" i="1" u="sng" dirty="0">
                <a:solidFill>
                  <a:srgbClr val="C00000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</a:br>
            <a:r>
              <a:rPr lang="ru-RU" sz="6000" i="1" u="sng" dirty="0">
                <a:solidFill>
                  <a:srgbClr val="C00000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и</a:t>
            </a:r>
            <a:br>
              <a:rPr lang="ru-RU" sz="6000" i="1" u="sng" dirty="0">
                <a:solidFill>
                  <a:srgbClr val="C00000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</a:br>
            <a:r>
              <a:rPr lang="ru-RU" sz="6000" i="1" u="sng" dirty="0">
                <a:solidFill>
                  <a:srgbClr val="C00000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 экологическая безопасность»</a:t>
            </a:r>
          </a:p>
        </p:txBody>
      </p:sp>
    </p:spTree>
    <p:extLst>
      <p:ext uri="{BB962C8B-B14F-4D97-AF65-F5344CB8AC3E}">
        <p14:creationId xmlns:p14="http://schemas.microsoft.com/office/powerpoint/2010/main" val="559290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wodopad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547813" y="765175"/>
            <a:ext cx="7056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lt-LT"/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468313" y="260350"/>
            <a:ext cx="80645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Питьевой воды на планете становится всё меньше и меньше и её качество понижается. </a:t>
            </a:r>
            <a:endParaRPr lang="lt-LT" sz="4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6630988" y="6389688"/>
            <a:ext cx="2701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Monotype Corsiva" pitchFamily="66" charset="0"/>
                <a:cs typeface="Arial" charset="0"/>
              </a:rPr>
              <a:t>©</a:t>
            </a:r>
            <a:r>
              <a:rPr lang="en-US" sz="1200" b="1">
                <a:solidFill>
                  <a:srgbClr val="000000"/>
                </a:solidFill>
                <a:latin typeface="Monotype Corsiva" pitchFamily="66" charset="0"/>
              </a:rPr>
              <a:t> Ildar Karimov, </a:t>
            </a:r>
            <a:endParaRPr lang="lt-LT" sz="1200" b="1">
              <a:solidFill>
                <a:srgbClr val="000000"/>
              </a:solidFill>
              <a:latin typeface="Monotype Corsiva" pitchFamily="66" charset="0"/>
            </a:endParaRPr>
          </a:p>
          <a:p>
            <a:r>
              <a:rPr lang="en-US" sz="1200" b="1">
                <a:solidFill>
                  <a:srgbClr val="000000"/>
                </a:solidFill>
                <a:latin typeface="Monotype Corsiva" pitchFamily="66" charset="0"/>
              </a:rPr>
              <a:t>Visagino </a:t>
            </a:r>
            <a:r>
              <a:rPr lang="lt-LT" sz="1200" b="1">
                <a:solidFill>
                  <a:srgbClr val="000000"/>
                </a:solidFill>
                <a:latin typeface="Monotype Corsiva" pitchFamily="66" charset="0"/>
              </a:rPr>
              <a:t>“Geriosios vilties” secondary school</a:t>
            </a:r>
            <a:endParaRPr lang="en-US" sz="1200">
              <a:solidFill>
                <a:srgbClr val="0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Горизонтальный свиток 12"/>
          <p:cNvSpPr/>
          <p:nvPr/>
        </p:nvSpPr>
        <p:spPr>
          <a:xfrm>
            <a:off x="1691680" y="27618"/>
            <a:ext cx="7200800" cy="1052736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3717032"/>
            <a:ext cx="8424936" cy="2808312"/>
          </a:xfrm>
          <a:prstGeom prst="round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1124744"/>
            <a:ext cx="8424936" cy="2520280"/>
          </a:xfrm>
          <a:prstGeom prst="round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416824" cy="63408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НЕХВАТКИ ЧИСТОЙ ПИТЬЕВОЙ ВОДЫ </a:t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МИРЕ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861048"/>
            <a:ext cx="49685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ru-RU" sz="1600" dirty="0">
                <a:solidFill>
                  <a:srgbClr val="4F81BD">
                    <a:lumMod val="75000"/>
                  </a:srgbClr>
                </a:solidFill>
              </a:rPr>
              <a:t>В последнее время </a:t>
            </a:r>
            <a:r>
              <a:rPr lang="ru-RU" sz="1600" b="1" dirty="0">
                <a:solidFill>
                  <a:srgbClr val="002060"/>
                </a:solidFill>
              </a:rPr>
              <a:t>нехватка чистой питьевой воды</a:t>
            </a:r>
            <a:r>
              <a:rPr lang="ru-RU" sz="1600" dirty="0">
                <a:solidFill>
                  <a:srgbClr val="4F81BD">
                    <a:lumMod val="75000"/>
                  </a:srgbClr>
                </a:solidFill>
              </a:rPr>
              <a:t> в все чаще ощущается в тех регионах, которые ранее ее не было, а также </a:t>
            </a:r>
            <a:r>
              <a:rPr lang="ru-RU" sz="1600" b="1" dirty="0">
                <a:solidFill>
                  <a:srgbClr val="002060"/>
                </a:solidFill>
              </a:rPr>
              <a:t>повсеместно усиливается.</a:t>
            </a:r>
          </a:p>
          <a:p>
            <a:pPr indent="444500" algn="just"/>
            <a:r>
              <a:rPr lang="ru-RU" sz="1600" dirty="0">
                <a:solidFill>
                  <a:srgbClr val="4F81BD">
                    <a:lumMod val="75000"/>
                  </a:srgbClr>
                </a:solidFill>
              </a:rPr>
              <a:t>Главная причина – это расширение водопотребления увеличивающимся населением и растущей экономикой.</a:t>
            </a:r>
          </a:p>
          <a:p>
            <a:pPr indent="444500" algn="just"/>
            <a:r>
              <a:rPr lang="ru-RU" sz="1600" dirty="0">
                <a:solidFill>
                  <a:srgbClr val="4F81BD">
                    <a:lumMod val="75000"/>
                  </a:srgbClr>
                </a:solidFill>
              </a:rPr>
              <a:t>По прогнозам ФАО, к середине третьего десятилетия XXI в. </a:t>
            </a:r>
            <a:r>
              <a:rPr lang="ru-RU" sz="1600" b="1" dirty="0">
                <a:solidFill>
                  <a:srgbClr val="002060"/>
                </a:solidFill>
              </a:rPr>
              <a:t>численность живущих при постоянной нехватке воды </a:t>
            </a:r>
            <a:r>
              <a:rPr lang="ru-RU" sz="1600" b="1" u="sng" dirty="0">
                <a:solidFill>
                  <a:srgbClr val="002060"/>
                </a:solidFill>
              </a:rPr>
              <a:t>превысит 4 млрд. человек.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0363" y="3861328"/>
            <a:ext cx="3354085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987824" y="1366897"/>
            <a:ext cx="55446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ru-RU" sz="1600" b="1" dirty="0">
                <a:solidFill>
                  <a:srgbClr val="002060"/>
                </a:solidFill>
              </a:rPr>
              <a:t>Дефицит качественной питьевой воды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4F81BD">
                    <a:lumMod val="75000"/>
                  </a:srgbClr>
                </a:solidFill>
              </a:rPr>
              <a:t>– проблема, знакомая человеку с древнейших времен. Не раз она становился причиной разнообразных кризисов, иногда даже приводя к кровопролитным войнам. </a:t>
            </a:r>
          </a:p>
          <a:p>
            <a:pPr indent="444500" algn="just"/>
            <a:r>
              <a:rPr lang="ru-RU" sz="1600" dirty="0">
                <a:solidFill>
                  <a:srgbClr val="4F81BD">
                    <a:lumMod val="75000"/>
                  </a:srgbClr>
                </a:solidFill>
              </a:rPr>
              <a:t>По данным ООН, уже сейчас </a:t>
            </a:r>
            <a:r>
              <a:rPr lang="ru-RU" sz="1600" b="1" dirty="0">
                <a:solidFill>
                  <a:srgbClr val="002060"/>
                </a:solidFill>
              </a:rPr>
              <a:t>более 1,2 </a:t>
            </a:r>
            <a:r>
              <a:rPr lang="ru-RU" sz="1600" b="1" dirty="0" err="1">
                <a:solidFill>
                  <a:srgbClr val="002060"/>
                </a:solidFill>
              </a:rPr>
              <a:t>млрд</a:t>
            </a:r>
            <a:r>
              <a:rPr lang="ru-RU" sz="1600" b="1" dirty="0">
                <a:solidFill>
                  <a:srgbClr val="002060"/>
                </a:solidFill>
              </a:rPr>
              <a:t> людей</a:t>
            </a:r>
            <a:r>
              <a:rPr lang="ru-RU" sz="1600" b="1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ru-RU" sz="1600" dirty="0">
                <a:solidFill>
                  <a:srgbClr val="4F81BD">
                    <a:lumMod val="75000"/>
                  </a:srgbClr>
                </a:solidFill>
              </a:rPr>
              <a:t>живут в условиях </a:t>
            </a:r>
            <a:r>
              <a:rPr lang="ru-RU" sz="1600" b="1" u="sng" dirty="0">
                <a:solidFill>
                  <a:srgbClr val="002060"/>
                </a:solidFill>
              </a:rPr>
              <a:t>постоянного дефицита пресной воды</a:t>
            </a:r>
            <a:r>
              <a:rPr lang="ru-RU" sz="1600" dirty="0">
                <a:solidFill>
                  <a:srgbClr val="4F81BD">
                    <a:lumMod val="75000"/>
                  </a:srgbClr>
                </a:solidFill>
              </a:rPr>
              <a:t>, около </a:t>
            </a:r>
            <a:r>
              <a:rPr lang="ru-RU" sz="1600" b="1" u="sng" dirty="0">
                <a:solidFill>
                  <a:srgbClr val="002060"/>
                </a:solidFill>
              </a:rPr>
              <a:t>2 </a:t>
            </a:r>
            <a:r>
              <a:rPr lang="ru-RU" sz="1600" b="1" u="sng" dirty="0" err="1">
                <a:solidFill>
                  <a:srgbClr val="002060"/>
                </a:solidFill>
              </a:rPr>
              <a:t>млрд</a:t>
            </a:r>
            <a:r>
              <a:rPr lang="ru-RU" sz="1600" b="1" u="sng" dirty="0">
                <a:solidFill>
                  <a:srgbClr val="002060"/>
                </a:solidFill>
              </a:rPr>
              <a:t> страдают от него регулярно </a:t>
            </a:r>
            <a:r>
              <a:rPr lang="ru-RU" sz="1600" dirty="0">
                <a:solidFill>
                  <a:srgbClr val="4F81BD">
                    <a:lumMod val="75000"/>
                  </a:srgbClr>
                </a:solidFill>
              </a:rPr>
              <a:t>(каждый четвертый житель Земли). </a:t>
            </a:r>
          </a:p>
        </p:txBody>
      </p:sp>
      <p:pic>
        <p:nvPicPr>
          <p:cNvPr id="18438" name="Picture 6" descr="http://podrobnosti.ua/upload/news/2012/03/12/825182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5000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B1E9D06-326F-4EEB-B744-F03BADB699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8605" y="1268760"/>
            <a:ext cx="1635203" cy="2170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Горизонтальный свиток 9"/>
          <p:cNvSpPr/>
          <p:nvPr/>
        </p:nvSpPr>
        <p:spPr>
          <a:xfrm>
            <a:off x="1691680" y="27618"/>
            <a:ext cx="7200800" cy="1052736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3861048"/>
            <a:ext cx="8424936" cy="2520280"/>
          </a:xfrm>
          <a:prstGeom prst="round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528" y="1196752"/>
            <a:ext cx="8424936" cy="2520280"/>
          </a:xfrm>
          <a:prstGeom prst="round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984776" cy="63408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КАЧЕСТВЕННАЯ ЧИСТАЯ ПИТЬЕВАЯ ВОДА ДЛЯ ГРАЖДАН РОССИИ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1196752"/>
            <a:ext cx="51125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Также очень остро стоит проблема качества и безопасности питьевой воды, а именно:</a:t>
            </a:r>
          </a:p>
          <a:p>
            <a:pPr indent="444500">
              <a:buFont typeface="Arial" pitchFamily="34" charset="0"/>
              <a:buChar char="•"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Микробиологическая безопасность.</a:t>
            </a:r>
          </a:p>
          <a:p>
            <a:pPr indent="444500">
              <a:buFont typeface="Arial" pitchFamily="34" charset="0"/>
              <a:buChar char="•"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Химическая безопасность. </a:t>
            </a:r>
          </a:p>
          <a:p>
            <a:pPr indent="444500">
              <a:buFont typeface="Arial" pitchFamily="34" charset="0"/>
              <a:buChar char="•"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Радиационная безопасность.</a:t>
            </a:r>
          </a:p>
          <a:p>
            <a:pPr indent="444500"/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Потребление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некачественной питьевой воды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вызывает такие опасные заболевания, как </a:t>
            </a:r>
            <a:r>
              <a:rPr lang="ru-RU" sz="1600" b="1" dirty="0">
                <a:solidFill>
                  <a:srgbClr val="002060"/>
                </a:solidFill>
              </a:rPr>
              <a:t>дизентерия, брюшной тиф, гепатит, менингит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indent="444500"/>
            <a:r>
              <a:rPr lang="ru-RU" sz="1600" b="1" dirty="0">
                <a:solidFill>
                  <a:srgbClr val="002060"/>
                </a:solidFill>
              </a:rPr>
              <a:t>80% всех болезней вызвано именно употреблением некачественной питьевой воды.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78" y="1413016"/>
            <a:ext cx="2881694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B1E9D06-326F-4EEB-B744-F03BADB69942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077072"/>
            <a:ext cx="42484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По данным доклада ООН "О состоянии водных ресурсов мира", </a:t>
            </a:r>
            <a:r>
              <a:rPr lang="ru-RU" sz="1600" b="1" dirty="0">
                <a:solidFill>
                  <a:srgbClr val="002060"/>
                </a:solidFill>
              </a:rPr>
              <a:t>из-за загрязнения водных объектов от кишечных заболеваний ежегодно умирают 2,2 </a:t>
            </a:r>
            <a:r>
              <a:rPr lang="ru-RU" sz="1600" b="1" dirty="0" err="1">
                <a:solidFill>
                  <a:srgbClr val="002060"/>
                </a:solidFill>
              </a:rPr>
              <a:t>млн</a:t>
            </a:r>
            <a:r>
              <a:rPr lang="ru-RU" sz="1600" b="1" dirty="0">
                <a:solidFill>
                  <a:srgbClr val="002060"/>
                </a:solidFill>
              </a:rPr>
              <a:t> человек,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более 50% больничных мест в мире заняты пациентами, страдающими болезнями, вызванными употреблением некачественной питьевой воды. </a:t>
            </a:r>
          </a:p>
        </p:txBody>
      </p:sp>
      <p:pic>
        <p:nvPicPr>
          <p:cNvPr id="5124" name="Picture 4" descr="C:\Documents and Settings\sviridov-da\Мои документы\вода\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05064"/>
            <a:ext cx="2764800" cy="2160000"/>
          </a:xfrm>
          <a:prstGeom prst="rect">
            <a:avLst/>
          </a:prstGeom>
          <a:noFill/>
        </p:spPr>
      </p:pic>
      <p:pic>
        <p:nvPicPr>
          <p:cNvPr id="5122" name="Picture 2" descr="http://anatomeja.ru/mikro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5000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96975"/>
            <a:ext cx="8856984" cy="5256213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400" dirty="0">
                <a:latin typeface="Arial" charset="0"/>
              </a:rPr>
              <a:t>Загрязнение воды представляет особую опасность для здоровья населения.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400" dirty="0">
                <a:latin typeface="Arial" charset="0"/>
              </a:rPr>
              <a:t>Недоброкачественная вода является источником распространения тяжёлых инфекционных заболеваний(холера, дизентерия, брюшной тиф, болезнь Боткина и др.)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400" dirty="0">
                <a:latin typeface="Arial" charset="0"/>
              </a:rPr>
              <a:t>Также в воде могут содержаться яйца и личинки глистов.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400" dirty="0">
                <a:latin typeface="Arial" charset="0"/>
              </a:rPr>
              <a:t>При питье загрязнённой воды, человек может отравиться ядовитыми веществами.</a:t>
            </a: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92100"/>
            <a:ext cx="8002587" cy="904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>
                <a:solidFill>
                  <a:srgbClr val="FF3399"/>
                </a:solidFill>
                <a:latin typeface="Arial" charset="0"/>
              </a:rPr>
              <a:t>Влияние на здоровье человека</a:t>
            </a:r>
          </a:p>
        </p:txBody>
      </p:sp>
      <p:pic>
        <p:nvPicPr>
          <p:cNvPr id="16388" name="Picture 4" descr="item_30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5229225"/>
            <a:ext cx="866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item_30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5300663"/>
            <a:ext cx="14287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item_30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4941888"/>
            <a:ext cx="14287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428875"/>
            <a:ext cx="8229600" cy="1576189"/>
          </a:xfrm>
          <a:solidFill>
            <a:srgbClr val="FFFF66"/>
          </a:solidFill>
        </p:spPr>
        <p:txBody>
          <a:bodyPr/>
          <a:lstStyle/>
          <a:p>
            <a:r>
              <a:rPr lang="ru-RU" sz="6000" b="1" dirty="0">
                <a:solidFill>
                  <a:srgbClr val="FF0000"/>
                </a:solidFill>
              </a:rPr>
              <a:t>Изменение состояния суши (почвы)</a:t>
            </a:r>
          </a:p>
        </p:txBody>
      </p:sp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1926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Почвенный покров является важнейшим природным образованием. Его значение для жизни общества определяется тем, что почва является основным источником продовольствия, обеспечивающим 97—98% продовольственных ресурсов населения планеты. Вместе с тем, почвенный покров является местом деятельности человека, на котором размещается промышленное и сельскохозяйственное производство.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980728"/>
            <a:ext cx="8856984" cy="5737572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None/>
            </a:pPr>
            <a:r>
              <a:rPr lang="ru-RU" sz="2400" b="1" dirty="0">
                <a:latin typeface="Arial" charset="0"/>
              </a:rPr>
              <a:t>                                         </a:t>
            </a:r>
            <a:endParaRPr lang="ru-RU" sz="2800" b="1" dirty="0">
              <a:solidFill>
                <a:srgbClr val="FF5050"/>
              </a:solidFill>
              <a:latin typeface="Arial" charset="0"/>
            </a:endParaRP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800" b="1" u="sng" dirty="0">
                <a:solidFill>
                  <a:srgbClr val="FFFF00"/>
                </a:solidFill>
              </a:rPr>
              <a:t>Почва </a:t>
            </a:r>
            <a:r>
              <a:rPr lang="ru-RU" sz="2800" dirty="0"/>
              <a:t>— среда обитания многочисленных низших животных и микроорганизмов, в том числе бактерий, плесневых грибов, вирусов.  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800" dirty="0">
                <a:latin typeface="Arial" charset="0"/>
              </a:rPr>
              <a:t>С промышленными твердыми отходами в почву поступают всевозможные металлы (железо, медь, алюминий, свинец, цинк) и другие химические загрязнители.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800" dirty="0">
                <a:latin typeface="Arial" charset="0"/>
              </a:rPr>
              <a:t>Почва обладает способностью накапливать радиоактивные вещества.</a:t>
            </a: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292100"/>
            <a:ext cx="5040560" cy="616619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>
                <a:latin typeface="Arial" charset="0"/>
              </a:rPr>
              <a:t>                 </a:t>
            </a:r>
            <a:r>
              <a:rPr lang="ru-RU" sz="4000" i="1" dirty="0">
                <a:solidFill>
                  <a:srgbClr val="FF0000"/>
                </a:solidFill>
                <a:latin typeface="Arial" charset="0"/>
              </a:rPr>
              <a:t>      </a:t>
            </a:r>
            <a:r>
              <a:rPr lang="ru-RU" sz="4000" b="1" i="1" dirty="0">
                <a:solidFill>
                  <a:srgbClr val="FF0000"/>
                </a:solidFill>
                <a:latin typeface="Arial" charset="0"/>
              </a:rPr>
              <a:t>Загрязнение почвы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79512" y="404664"/>
            <a:ext cx="849694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Радиоактивные элементы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могут попадать в почву и накапливаться в ней в результате выпадения осадков после атомных взрывов или при удалении жидких и твердых радио­активных отходов промышленных предприятий или научно-исследовательских учреждений, связанных с изучением и использованием атомной энергии. Радиоактивные изотопы из почв попадают в растения и организмы животных и человека, накапливаясь в них в определенных тканях и органах: стронций-90 — в костях и зубах, цезий-137 — в мышцах, йод-131 — в щитовидной железе и т. п.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0"/>
            <a:ext cx="3300905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algn="ctr" eaLnBrk="0" hangingPunct="0"/>
            <a:r>
              <a:rPr kumimoji="0" lang="ru-RU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Загрязнение почв</a:t>
            </a:r>
            <a:endParaRPr kumimoji="0" lang="ru-RU" sz="2800" b="0" i="0" u="sng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464496"/>
            <a:ext cx="396044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115616" y="2348880"/>
            <a:ext cx="7452320" cy="3416320"/>
          </a:xfrm>
          <a:prstGeom prst="homePlate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sz="2400" b="0" i="0" u="sng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Особую опасность представляет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загрязнение тяжелыми металлами.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Свинец, кадмий, ртуть, медь, никель, цинк, хром, ванадий — практически постоянные компоненты воздуха промышленных центров. Свыше 250 тыс. т свинца ежегодно в мире выбрасывается в воздух с выхлопными газами автомобилей.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4" name="Молния 3"/>
          <p:cNvSpPr/>
          <p:nvPr/>
        </p:nvSpPr>
        <p:spPr>
          <a:xfrm>
            <a:off x="323528" y="548680"/>
            <a:ext cx="3816424" cy="1728192"/>
          </a:xfrm>
          <a:prstGeom prst="lightningBol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467600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Запомните!</a:t>
            </a:r>
            <a:br>
              <a:rPr lang="ru-RU" dirty="0"/>
            </a:br>
            <a:endParaRPr lang="ru-RU" dirty="0"/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79512" y="1637218"/>
            <a:ext cx="871296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5005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Загрязнение почв свинцом и его соединениями носит наиболее массовый и опасный характер.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50050" algn="l"/>
              </a:tabLst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5005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Соединения свинца используются в качестве антидетонационных добавок к бензину, поэтому автотранспорт является едва ли не основным источником свинцового загрязнения природной среды. Содержание свинца в почвах зависит от расположения автодорог и плотности автомобильного движения по ним.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50050" algn="l"/>
              </a:tabLst>
            </a:pPr>
            <a:endParaRPr lang="ru-RU" sz="2400" dirty="0"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5005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Так, например, почва вблизи крупных автомагистралей загрязнена свинцом до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1500 м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от обочины.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116632"/>
            <a:ext cx="3300905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 eaLnBrk="0" hangingPunct="0"/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Загрязнение почв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mbria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8229600" cy="5400675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400" dirty="0">
                <a:latin typeface="Arial" charset="0"/>
              </a:rPr>
              <a:t>Особое место на Земле занимает вода. Она входит в состав любого организма. 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400" dirty="0">
                <a:latin typeface="Arial" charset="0"/>
              </a:rPr>
              <a:t>97% воды на Земле- солёная, которая используется человеком очень мало.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400" dirty="0">
                <a:latin typeface="Arial" charset="0"/>
              </a:rPr>
              <a:t>Остальные 3% -пресная вода. Без пресной воды человек может прожить не более трёх суток.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400" dirty="0">
                <a:latin typeface="Arial" charset="0"/>
              </a:rPr>
              <a:t>Естественные запасы воды, особенно пресной, не безграничны.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400" dirty="0">
                <a:latin typeface="Arial" charset="0"/>
              </a:rPr>
              <a:t>Сегодня качество природной воды ухудшается, в результате антропогенного воздействия.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endParaRPr lang="ru-RU" sz="24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0"/>
            <a:ext cx="3528392" cy="90805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dirty="0">
                <a:solidFill>
                  <a:srgbClr val="FF0000"/>
                </a:solidFill>
                <a:latin typeface="Arial" charset="0"/>
              </a:rPr>
              <a:t>Гидросфера</a:t>
            </a:r>
          </a:p>
        </p:txBody>
      </p:sp>
      <p:pic>
        <p:nvPicPr>
          <p:cNvPr id="15364" name="Picture 4" descr="item_3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4797425"/>
            <a:ext cx="1330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item_30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5084763"/>
            <a:ext cx="20891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1" y="836712"/>
            <a:ext cx="8388424" cy="5616476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000" dirty="0">
                <a:latin typeface="Arial" charset="0"/>
              </a:rPr>
              <a:t>Нерациональное использование земельных ресурсов(перегрузка почв удобрениями и пестицидами, чрезмерное развитие пастбищного животноводства и т. </a:t>
            </a:r>
            <a:r>
              <a:rPr lang="ru-RU" sz="2000" dirty="0" err="1">
                <a:latin typeface="Arial" charset="0"/>
              </a:rPr>
              <a:t>д</a:t>
            </a:r>
            <a:r>
              <a:rPr lang="ru-RU" sz="2000" dirty="0">
                <a:latin typeface="Arial" charset="0"/>
              </a:rPr>
              <a:t>)приводит к деградации почвы.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000" dirty="0">
                <a:latin typeface="Arial" charset="0"/>
              </a:rPr>
              <a:t>Серьёзную опасность представляет загрязнение почвы бытовыми и промышленными отходами.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000" dirty="0">
                <a:latin typeface="Arial" charset="0"/>
              </a:rPr>
              <a:t>Наиболее токсичны отходы, содержащие ртуть, мышьяк, свинец, цинк ,аммиак и радиационные загрязнения.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000" dirty="0">
                <a:latin typeface="Arial" charset="0"/>
              </a:rPr>
              <a:t>В настоящее время использование полезных ископаемых достигло максимума. Большинство полезных ископаемых относится к </a:t>
            </a:r>
            <a:r>
              <a:rPr lang="ru-RU" sz="2000" dirty="0" err="1">
                <a:latin typeface="Arial" charset="0"/>
              </a:rPr>
              <a:t>невозобновимым</a:t>
            </a:r>
            <a:r>
              <a:rPr lang="ru-RU" sz="2000" dirty="0">
                <a:latin typeface="Arial" charset="0"/>
              </a:rPr>
              <a:t> природным ресурсам.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000" dirty="0">
                <a:latin typeface="Arial" charset="0"/>
              </a:rPr>
              <a:t>Добывая полезные ископаемые человек иногда полностью преобразует природные ландшафты, и только 5% реализуется в виде чистой продукции</a:t>
            </a:r>
            <a:r>
              <a:rPr lang="ru-RU" sz="2000" dirty="0">
                <a:solidFill>
                  <a:schemeClr val="hlink"/>
                </a:solidFill>
                <a:latin typeface="Arial" charset="0"/>
              </a:rPr>
              <a:t>.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endParaRPr lang="ru-RU" sz="2000" dirty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18435" name="Picture 5" descr="trumb_31631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item_3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5013325"/>
            <a:ext cx="1994394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item_299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7" y="5229224"/>
            <a:ext cx="164144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0" descr="stor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5085184"/>
            <a:ext cx="2656782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768752" cy="1215008"/>
          </a:xfrm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Загрязнение почвы нефтепродуктами.</a:t>
            </a:r>
          </a:p>
        </p:txBody>
      </p:sp>
      <p:pic>
        <p:nvPicPr>
          <p:cNvPr id="9219" name="Содержимое 3" descr="oil-spil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313" y="1500188"/>
            <a:ext cx="4891087" cy="3668712"/>
          </a:xfrm>
        </p:spPr>
      </p:pic>
      <p:pic>
        <p:nvPicPr>
          <p:cNvPr id="9220" name="Рисунок 4" descr="pochv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5675" y="3571875"/>
            <a:ext cx="43783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sz="3600" dirty="0"/>
              <a:t>Загрязнение почвы бытовыми отходами (место пребывания человека)</a:t>
            </a:r>
          </a:p>
        </p:txBody>
      </p:sp>
      <p:pic>
        <p:nvPicPr>
          <p:cNvPr id="8195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313" y="1285875"/>
            <a:ext cx="4762500" cy="2943225"/>
          </a:xfrm>
        </p:spPr>
      </p:pic>
      <p:pic>
        <p:nvPicPr>
          <p:cNvPr id="8196" name="Рисунок 4" descr="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3" y="3643313"/>
            <a:ext cx="47625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79388" y="0"/>
            <a:ext cx="8640762" cy="8302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Вот откуда  поступают загрязнённые вещества в организм человека?</a:t>
            </a:r>
          </a:p>
        </p:txBody>
      </p:sp>
      <p:pic>
        <p:nvPicPr>
          <p:cNvPr id="19462" name="Picture 6" descr="svalka020906"/>
          <p:cNvPicPr>
            <a:picLocks noChangeAspect="1" noChangeArrowheads="1"/>
          </p:cNvPicPr>
          <p:nvPr/>
        </p:nvPicPr>
        <p:blipFill>
          <a:blip r:embed="rId3" cstate="print"/>
          <a:srcRect r="2499" b="8783"/>
          <a:stretch>
            <a:fillRect/>
          </a:stretch>
        </p:blipFill>
        <p:spPr bwMode="auto">
          <a:xfrm>
            <a:off x="7000875" y="3786188"/>
            <a:ext cx="18573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_40605440_whale2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620713"/>
            <a:ext cx="23050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2002_10_04_SvalkaMusora2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3714750"/>
            <a:ext cx="3341688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 descr="aktualn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50" y="85725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 descr="neft_250"/>
          <p:cNvPicPr>
            <a:picLocks noChangeAspect="1" noChangeArrowheads="1"/>
          </p:cNvPicPr>
          <p:nvPr/>
        </p:nvPicPr>
        <p:blipFill>
          <a:blip r:embed="rId7" cstate="print"/>
          <a:srcRect r="3078" b="10310"/>
          <a:stretch>
            <a:fillRect/>
          </a:stretch>
        </p:blipFill>
        <p:spPr bwMode="auto">
          <a:xfrm>
            <a:off x="357188" y="1000125"/>
            <a:ext cx="2508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 descr="trub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8" y="3286125"/>
            <a:ext cx="31686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Статистика: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/>
              <a:t>На долю каждого жителя нашей планеты приходится около 20 т отходов в год;</a:t>
            </a:r>
          </a:p>
          <a:p>
            <a:pPr eaLnBrk="1" hangingPunct="1">
              <a:buFont typeface="Arial" charset="0"/>
              <a:buNone/>
            </a:pPr>
            <a:endParaRPr lang="ru-RU"/>
          </a:p>
          <a:p>
            <a:pPr eaLnBrk="1" hangingPunct="1"/>
            <a:r>
              <a:rPr lang="ru-RU"/>
              <a:t>Около 1% перерабатывается;</a:t>
            </a:r>
          </a:p>
          <a:p>
            <a:pPr eaLnBrk="1" hangingPunct="1"/>
            <a:r>
              <a:rPr lang="ru-RU"/>
              <a:t>Около 2% сжигается;</a:t>
            </a:r>
          </a:p>
          <a:p>
            <a:pPr eaLnBrk="1" hangingPunct="1"/>
            <a:r>
              <a:rPr lang="ru-RU"/>
              <a:t>Около 97% отходов вывозится на свалки;</a:t>
            </a:r>
          </a:p>
          <a:p>
            <a:pPr eaLnBrk="1" hangingPunct="1"/>
            <a:endParaRPr lang="ru-RU"/>
          </a:p>
        </p:txBody>
      </p:sp>
      <p:pic>
        <p:nvPicPr>
          <p:cNvPr id="14340" name="Рисунок 3" descr="bouton%20(53)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4714875"/>
            <a:ext cx="1538288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8964488" cy="5327650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400" dirty="0">
                <a:latin typeface="Arial" charset="0"/>
              </a:rPr>
              <a:t>Нарушение состава почвы приводит к изменению таких важных микроэлементов ,как йод, кобальт, фтор, марганец, бор и др.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400" dirty="0">
                <a:latin typeface="Arial" charset="0"/>
              </a:rPr>
              <a:t>В почве накапливаются болезнетворные микроорганизмы, яйца и личинки паразитов, вызывающих различные заболевания.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400" dirty="0">
                <a:latin typeface="Arial" charset="0"/>
              </a:rPr>
              <a:t>Из-за эрозий почв образуются сели, оползни, ураганы и смерчи, что приводит к многочисленным жертвам.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endParaRPr lang="ru-RU" sz="24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859712" cy="936105"/>
          </a:xfrm>
          <a:solidFill>
            <a:srgbClr val="FFFF66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3399"/>
                </a:solidFill>
                <a:latin typeface="Arial" charset="0"/>
              </a:rPr>
              <a:t>Влияние на здоровье человека</a:t>
            </a:r>
          </a:p>
        </p:txBody>
      </p:sp>
      <p:pic>
        <p:nvPicPr>
          <p:cNvPr id="20484" name="Picture 6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365104"/>
            <a:ext cx="2040778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682800_200408301115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437112"/>
            <a:ext cx="2948974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0" y="908050"/>
            <a:ext cx="9144000" cy="5545138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400" dirty="0">
                <a:latin typeface="Arial" charset="0"/>
              </a:rPr>
              <a:t>Растения и животные играют важнейшую роль в жизни человека.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400" dirty="0">
                <a:latin typeface="Arial" charset="0"/>
              </a:rPr>
              <a:t>Растения обеспечивают существование жизни на Земле, образовывая органические вещества из неорганических.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400" dirty="0">
                <a:latin typeface="Arial" charset="0"/>
              </a:rPr>
              <a:t>Животные для человека служат источником белкового питания и жира, поставщиком кожи и меха и т. </a:t>
            </a:r>
            <a:r>
              <a:rPr lang="ru-RU" sz="2400" dirty="0" err="1">
                <a:latin typeface="Arial" charset="0"/>
              </a:rPr>
              <a:t>д</a:t>
            </a:r>
            <a:r>
              <a:rPr lang="ru-RU" sz="2400" dirty="0">
                <a:latin typeface="Arial" charset="0"/>
              </a:rPr>
              <a:t>, но некоторые животные являются возбудителями и переносчиками болезней, вредителями.</a:t>
            </a:r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92162"/>
          </a:xfrm>
          <a:solidFill>
            <a:srgbClr val="FFFF66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dirty="0">
                <a:latin typeface="Arial" charset="0"/>
              </a:rPr>
              <a:t>       </a:t>
            </a:r>
            <a:r>
              <a:rPr lang="ru-RU" sz="4000" i="1" dirty="0">
                <a:solidFill>
                  <a:srgbClr val="FF0000"/>
                </a:solidFill>
                <a:latin typeface="Arial" charset="0"/>
              </a:rPr>
              <a:t>Растения и животные</a:t>
            </a:r>
          </a:p>
        </p:txBody>
      </p:sp>
      <p:pic>
        <p:nvPicPr>
          <p:cNvPr id="21508" name="Picture 4" descr="dub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663442"/>
            <a:ext cx="2771801" cy="319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m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188913"/>
            <a:ext cx="1190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 descr="m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9459"/>
            <a:ext cx="4283968" cy="284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blinds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308725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400" dirty="0">
                <a:latin typeface="Arial" charset="0"/>
              </a:rPr>
              <a:t>Загрязнение окружающей среды влияет на животных.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400" dirty="0">
                <a:latin typeface="Arial" charset="0"/>
              </a:rPr>
              <a:t>Влияние проявляется из-за изменения среды обитания при вырубке лесов, распашке степей, осушении болот, сооружении плотин, строительстве городов, посёлков , дорог и т.д.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400" dirty="0">
                <a:latin typeface="Arial" charset="0"/>
              </a:rPr>
              <a:t>В следствие этого многие виды животных вынуждены переселяться на новые места, а некоторые погибают.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400" dirty="0">
                <a:latin typeface="Arial" charset="0"/>
              </a:rPr>
              <a:t>Кроме того человек сам истребляет многие виды для своих нужд.</a:t>
            </a:r>
          </a:p>
        </p:txBody>
      </p:sp>
      <p:pic>
        <p:nvPicPr>
          <p:cNvPr id="22531" name="Picture 4" descr="trumb_31628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34487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trumb_31631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651064"/>
            <a:ext cx="2232248" cy="320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0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005064"/>
            <a:ext cx="3238941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blinds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5538"/>
            <a:ext cx="9144000" cy="5472112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400" dirty="0">
                <a:latin typeface="Arial" charset="0"/>
              </a:rPr>
              <a:t>Из-за загрязнения лесов:</a:t>
            </a:r>
          </a:p>
          <a:p>
            <a:pPr eaLnBrk="1" hangingPunct="1">
              <a:buClr>
                <a:schemeClr val="accent2"/>
              </a:buClr>
              <a:buFontTx/>
              <a:buChar char="-"/>
            </a:pPr>
            <a:r>
              <a:rPr lang="ru-RU" sz="2400" dirty="0">
                <a:latin typeface="Arial" charset="0"/>
              </a:rPr>
              <a:t>Воздух не очищается(многочисленные лёгочные заболевания)</a:t>
            </a:r>
          </a:p>
          <a:p>
            <a:pPr eaLnBrk="1" hangingPunct="1">
              <a:buClr>
                <a:schemeClr val="accent2"/>
              </a:buClr>
              <a:buFontTx/>
              <a:buChar char="-"/>
            </a:pPr>
            <a:r>
              <a:rPr lang="ru-RU" sz="2400" dirty="0">
                <a:latin typeface="Arial" charset="0"/>
              </a:rPr>
              <a:t>Многие виды животных погибают(растёт число вредителей, паразитов)</a:t>
            </a:r>
          </a:p>
          <a:p>
            <a:pPr eaLnBrk="1" hangingPunct="1">
              <a:buClr>
                <a:schemeClr val="accent2"/>
              </a:buClr>
              <a:buFontTx/>
              <a:buChar char="-"/>
            </a:pPr>
            <a:r>
              <a:rPr lang="ru-RU" sz="2400" dirty="0">
                <a:latin typeface="Arial" charset="0"/>
              </a:rPr>
              <a:t>Часто происходит эрозия почвы(нет урожая, голод, смерчи, сели) </a:t>
            </a:r>
          </a:p>
          <a:p>
            <a:pPr eaLnBrk="1" hangingPunct="1">
              <a:buClr>
                <a:schemeClr val="accent2"/>
              </a:buClr>
              <a:buFontTx/>
              <a:buChar char="-"/>
            </a:pPr>
            <a:r>
              <a:rPr lang="ru-RU" sz="2400" dirty="0">
                <a:latin typeface="Arial" charset="0"/>
              </a:rPr>
              <a:t>Обильность осадков(наводнения)</a:t>
            </a:r>
          </a:p>
          <a:p>
            <a:pPr eaLnBrk="1" hangingPunct="1">
              <a:buClr>
                <a:schemeClr val="accent2"/>
              </a:buClr>
              <a:buFontTx/>
              <a:buChar char="-"/>
            </a:pPr>
            <a:r>
              <a:rPr lang="ru-RU" sz="2400" dirty="0">
                <a:latin typeface="Arial" charset="0"/>
              </a:rPr>
              <a:t>Загрязнение вод(отравления, болезни)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400" dirty="0">
                <a:latin typeface="Arial" charset="0"/>
              </a:rPr>
              <a:t>Из-за загрязнения окружающей среды животные часто болеют, домашние животные не дают продуктов животноводства, многие животные занесены в Красную книгу.</a:t>
            </a:r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63823"/>
          </a:xfrm>
          <a:solidFill>
            <a:srgbClr val="FFFF66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rgbClr val="FF3399"/>
                </a:solidFill>
                <a:latin typeface="Arial" charset="0"/>
              </a:rPr>
              <a:t>      Влияние на здоровье человека</a:t>
            </a:r>
          </a:p>
        </p:txBody>
      </p:sp>
    </p:spTree>
    <p:custDataLst>
      <p:tags r:id="rId1"/>
    </p:custDataLst>
  </p:cSld>
  <p:clrMapOvr>
    <a:masterClrMapping/>
  </p:clrMapOvr>
  <p:transition spd="slow">
    <p:blinds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872" y="5661248"/>
            <a:ext cx="8229600" cy="52507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Берегите Землю – это наш дом!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1368152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i="1" dirty="0"/>
              <a:t>«- Есть такое твёрдое правило… Встал поутру, умылся, привёл себя в порядок – и сразу же приведи в порядок свою планету.»  </a:t>
            </a:r>
            <a:r>
              <a:rPr lang="ru-RU" sz="2200" dirty="0"/>
              <a:t>                                           </a:t>
            </a:r>
          </a:p>
          <a:p>
            <a:pPr marL="0" indent="0">
              <a:buNone/>
            </a:pPr>
            <a:r>
              <a:rPr lang="ru-RU" sz="2200" dirty="0"/>
              <a:t>                                    </a:t>
            </a:r>
            <a:r>
              <a:rPr lang="ru-RU" sz="2000" dirty="0"/>
              <a:t>Антуан де Сент-Экзюпери «Маленький принц»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5280000" cy="31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262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ru-RU" dirty="0">
                <a:solidFill>
                  <a:srgbClr val="C00000"/>
                </a:solidFill>
              </a:rPr>
              <a:t>Загрязнение водоемов</a:t>
            </a:r>
          </a:p>
        </p:txBody>
      </p:sp>
      <p:pic>
        <p:nvPicPr>
          <p:cNvPr id="36867" name="Picture 11" descr="Картинка 2 из 4959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1412875"/>
            <a:ext cx="3816350" cy="4608513"/>
          </a:xfrm>
        </p:spPr>
      </p:pic>
      <p:pic>
        <p:nvPicPr>
          <p:cNvPr id="36868" name="Picture 16" descr="Картинка 87 из 131">
            <a:hlinkClick r:id="rId4"/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57200" y="1484313"/>
            <a:ext cx="4114800" cy="4608512"/>
          </a:xfrm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0000" t="-31000" r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Источники загрязнения водоемов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48398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200" dirty="0"/>
              <a:t>1) </a:t>
            </a:r>
            <a:r>
              <a:rPr lang="ru-RU" sz="2200" b="1" dirty="0"/>
              <a:t>атмосферные осадки</a:t>
            </a:r>
            <a:r>
              <a:rPr lang="ru-RU" sz="2200" dirty="0"/>
              <a:t>, содержащие загрязняющие вещества промышленного происхождения, которые вымываются из атмосферы;</a:t>
            </a:r>
          </a:p>
          <a:p>
            <a:pPr>
              <a:spcBef>
                <a:spcPts val="0"/>
              </a:spcBef>
            </a:pPr>
            <a:endParaRPr lang="ru-RU" sz="2200" dirty="0"/>
          </a:p>
          <a:p>
            <a:pPr>
              <a:spcBef>
                <a:spcPts val="0"/>
              </a:spcBef>
            </a:pPr>
            <a:r>
              <a:rPr lang="ru-RU" sz="2200" dirty="0"/>
              <a:t>2) </a:t>
            </a:r>
            <a:r>
              <a:rPr lang="ru-RU" sz="2200" b="1" dirty="0"/>
              <a:t>городские сточные во</a:t>
            </a:r>
            <a:r>
              <a:rPr lang="ru-RU" sz="2200" dirty="0"/>
              <a:t>ды (бытовые, канализационные стоки, содержащие вредные для здоровья синтетические моющие средства и др.);</a:t>
            </a:r>
          </a:p>
          <a:p>
            <a:pPr>
              <a:spcBef>
                <a:spcPts val="0"/>
              </a:spcBef>
            </a:pPr>
            <a:endParaRPr lang="ru-RU" sz="2200" dirty="0"/>
          </a:p>
          <a:p>
            <a:pPr>
              <a:spcBef>
                <a:spcPts val="0"/>
              </a:spcBef>
            </a:pPr>
            <a:r>
              <a:rPr lang="ru-RU" sz="2200" dirty="0"/>
              <a:t>3) </a:t>
            </a:r>
            <a:r>
              <a:rPr lang="ru-RU" sz="2200" b="1" dirty="0"/>
              <a:t>промышленные сточные воды</a:t>
            </a:r>
            <a:r>
              <a:rPr lang="ru-RU" sz="2200" dirty="0"/>
              <a:t>;</a:t>
            </a:r>
          </a:p>
          <a:p>
            <a:pPr>
              <a:spcBef>
                <a:spcPts val="0"/>
              </a:spcBef>
            </a:pPr>
            <a:endParaRPr lang="ru-RU" sz="2200" dirty="0"/>
          </a:p>
          <a:p>
            <a:pPr>
              <a:spcBef>
                <a:spcPts val="0"/>
              </a:spcBef>
            </a:pPr>
            <a:r>
              <a:rPr lang="ru-RU" sz="2200" dirty="0"/>
              <a:t>4) </a:t>
            </a:r>
            <a:r>
              <a:rPr lang="ru-RU" sz="2200" b="1" dirty="0"/>
              <a:t>сельскохозяйственные сточные воды </a:t>
            </a:r>
            <a:r>
              <a:rPr lang="ru-RU" sz="2200" dirty="0"/>
              <a:t>(отходы животноводческих комплексов, смыв с полей удобрений и пестицидов дождями и весенними талыми водами и др.)</a:t>
            </a:r>
          </a:p>
        </p:txBody>
      </p:sp>
    </p:spTree>
    <p:extLst>
      <p:ext uri="{BB962C8B-B14F-4D97-AF65-F5344CB8AC3E}">
        <p14:creationId xmlns:p14="http://schemas.microsoft.com/office/powerpoint/2010/main" val="4143466044"/>
      </p:ext>
    </p:extLst>
  </p:cSld>
  <p:clrMapOvr>
    <a:masterClrMapping/>
  </p:clrMapOvr>
  <p:transition spd="slow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832196" y="-63787"/>
            <a:ext cx="3479607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Загрязнение вод</a:t>
            </a:r>
            <a:endParaRPr lang="ru-RU" sz="32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251520" y="476672"/>
            <a:ext cx="860444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solidFill>
                  <a:prstClr val="black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Основными загрязнителями поверхностных вод являются нефть и нефтепродукты, которые поступают в результате естественных выходов нефти в районах залегания, нефтедобычи, транспортировки, ее переработки и использования в качестве топлива и промышленного сырья.</a:t>
            </a:r>
            <a:endParaRPr lang="ru-RU" sz="22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491880" y="2132856"/>
            <a:ext cx="20730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44016" y="2852936"/>
            <a:ext cx="867645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i="1" u="sng" dirty="0">
                <a:solidFill>
                  <a:prstClr val="black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Детергенты</a:t>
            </a:r>
            <a:r>
              <a:rPr lang="ru-RU" sz="2200" i="1" dirty="0">
                <a:solidFill>
                  <a:prstClr val="black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— синтетические моющие средства, которые находят все более широкое применение в промышленности, на транспорте, в коммунально-бытовом хозяйстве.</a:t>
            </a:r>
            <a:endParaRPr lang="ru-RU" sz="22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72008" y="4113654"/>
            <a:ext cx="867645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solidFill>
                  <a:prstClr val="black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Воды подвергаются также </a:t>
            </a:r>
            <a:r>
              <a:rPr lang="ru-RU" sz="2200" b="1" i="1" dirty="0">
                <a:solidFill>
                  <a:prstClr val="black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термическому загрязнению. </a:t>
            </a:r>
            <a:r>
              <a:rPr lang="ru-RU" sz="2200" dirty="0">
                <a:solidFill>
                  <a:prstClr val="black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Когда электростанции потребляют воду для конденсации отработанного пара, они возвращают ее в водоем на 10—30 °С подогретой, уменьшают содержание растворенного в воде кислорода, увеличивают токсичность загрязняющих воду примесей.</a:t>
            </a:r>
            <a:endParaRPr lang="ru-RU" sz="2200" dirty="0">
              <a:solidFill>
                <a:prstClr val="black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Последствия разливов нефти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2816"/>
            <a:ext cx="4068000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36816"/>
            <a:ext cx="6156000" cy="41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19177"/>
            <a:ext cx="6159512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3509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0" y="3500438"/>
            <a:ext cx="9144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Однако загрязнители попадают в океан и другими путями. Из воздуха поступают мелкие частички пестицидов, распыляемых над посевами, частицы сажи из дымовых труб, выхлопные газы двигателей автомобилей и самолетов. От покрытых краской корпусов кораблей отделяются небольшие количества токсикантов, назначение которых предотвратить обрастание кораблей водорослями и ракообразными. 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6630988" y="6389688"/>
            <a:ext cx="2701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Monotype Corsiva" pitchFamily="66" charset="0"/>
                <a:cs typeface="Arial" charset="0"/>
              </a:rPr>
              <a:t>©</a:t>
            </a:r>
            <a:r>
              <a:rPr lang="en-US" sz="1200" b="1">
                <a:solidFill>
                  <a:srgbClr val="000000"/>
                </a:solidFill>
                <a:latin typeface="Monotype Corsiva" pitchFamily="66" charset="0"/>
              </a:rPr>
              <a:t> Ildar Karimov, </a:t>
            </a:r>
            <a:endParaRPr lang="lt-LT" sz="1200" b="1">
              <a:solidFill>
                <a:srgbClr val="000000"/>
              </a:solidFill>
              <a:latin typeface="Monotype Corsiva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Monotype Corsiva" pitchFamily="66" charset="0"/>
              </a:rPr>
              <a:t>Visagino </a:t>
            </a:r>
            <a:r>
              <a:rPr lang="lt-LT" sz="1200" b="1">
                <a:solidFill>
                  <a:srgbClr val="000000"/>
                </a:solidFill>
                <a:latin typeface="Monotype Corsiva" pitchFamily="66" charset="0"/>
              </a:rPr>
              <a:t>“Geriosios vilties” secondary school</a:t>
            </a:r>
            <a:endParaRPr lang="en-US" sz="1200">
              <a:solidFill>
                <a:srgbClr val="0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9" descr="01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5580063" y="1916113"/>
            <a:ext cx="3563937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>
                <a:effectLst>
                  <a:outerShdw blurRad="38100" dist="38100" dir="2700000" algn="tl">
                    <a:srgbClr val="000000"/>
                  </a:outerShdw>
                </a:effectLst>
              </a:rPr>
              <a:t>К тому же большое количество тяжелых металлов, веществ магмы. А также тепла попадает в океан в результате извержения вулканов. Нефть просачивалась со дна океана задолго до появления человека на    Земле и продолжает просачиваться и    в наши дни.</a:t>
            </a:r>
            <a:r>
              <a:rPr lang="ru-RU" sz="2200"/>
              <a:t> </a:t>
            </a: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6630988" y="6389688"/>
            <a:ext cx="2701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Monotype Corsiva" pitchFamily="66" charset="0"/>
                <a:cs typeface="Arial" charset="0"/>
              </a:rPr>
              <a:t>©</a:t>
            </a:r>
            <a:r>
              <a:rPr lang="en-US" sz="1200" b="1">
                <a:solidFill>
                  <a:srgbClr val="000000"/>
                </a:solidFill>
                <a:latin typeface="Monotype Corsiva" pitchFamily="66" charset="0"/>
              </a:rPr>
              <a:t> Ildar Karimov, </a:t>
            </a:r>
            <a:endParaRPr lang="lt-LT" sz="1200" b="1">
              <a:solidFill>
                <a:srgbClr val="000000"/>
              </a:solidFill>
              <a:latin typeface="Monotype Corsiva" pitchFamily="66" charset="0"/>
            </a:endParaRPr>
          </a:p>
          <a:p>
            <a:r>
              <a:rPr lang="en-US" sz="1200" b="1">
                <a:solidFill>
                  <a:srgbClr val="000000"/>
                </a:solidFill>
                <a:latin typeface="Monotype Corsiva" pitchFamily="66" charset="0"/>
              </a:rPr>
              <a:t>Visagino </a:t>
            </a:r>
            <a:r>
              <a:rPr lang="lt-LT" sz="1200" b="1">
                <a:solidFill>
                  <a:srgbClr val="000000"/>
                </a:solidFill>
                <a:latin typeface="Monotype Corsiva" pitchFamily="66" charset="0"/>
              </a:rPr>
              <a:t>“Geriosios vilties” secondary school</a:t>
            </a:r>
            <a:endParaRPr lang="en-US" sz="1200">
              <a:solidFill>
                <a:srgbClr val="0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/>
      <p:bldP spid="3789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2" name="Picture 10" descr="b8nature_landscapes0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539750" y="404813"/>
            <a:ext cx="8316913" cy="584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200" b="1">
                <a:effectLst>
                  <a:outerShdw blurRad="38100" dist="38100" dir="2700000" algn="tl">
                    <a:srgbClr val="000000"/>
                  </a:outerShdw>
                </a:effectLst>
              </a:rPr>
              <a:t>Пресные воды речного стока оказывают разрушительное воздействие на такие морские организмы, как кораллы; кроме того, они несут с собой загрязнители, смытые дождем с деревьев и земли.</a:t>
            </a:r>
            <a:r>
              <a:rPr lang="ru-RU" sz="4200"/>
              <a:t> </a:t>
            </a: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6630988" y="6389688"/>
            <a:ext cx="2701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Monotype Corsiva" pitchFamily="66" charset="0"/>
                <a:cs typeface="Arial" charset="0"/>
              </a:rPr>
              <a:t>©</a:t>
            </a:r>
            <a:r>
              <a:rPr lang="en-US" sz="1200" b="1">
                <a:solidFill>
                  <a:srgbClr val="000000"/>
                </a:solidFill>
                <a:latin typeface="Monotype Corsiva" pitchFamily="66" charset="0"/>
              </a:rPr>
              <a:t> Ildar Karimov, </a:t>
            </a:r>
            <a:endParaRPr lang="lt-LT" sz="1200" b="1">
              <a:solidFill>
                <a:srgbClr val="000000"/>
              </a:solidFill>
              <a:latin typeface="Monotype Corsiva" pitchFamily="66" charset="0"/>
            </a:endParaRPr>
          </a:p>
          <a:p>
            <a:r>
              <a:rPr lang="en-US" sz="1200" b="1">
                <a:solidFill>
                  <a:srgbClr val="000000"/>
                </a:solidFill>
                <a:latin typeface="Monotype Corsiva" pitchFamily="66" charset="0"/>
              </a:rPr>
              <a:t>Visagino </a:t>
            </a:r>
            <a:r>
              <a:rPr lang="lt-LT" sz="1200" b="1">
                <a:solidFill>
                  <a:srgbClr val="000000"/>
                </a:solidFill>
                <a:latin typeface="Monotype Corsiva" pitchFamily="66" charset="0"/>
              </a:rPr>
              <a:t>“Geriosios vilties” secondary school</a:t>
            </a:r>
            <a:endParaRPr lang="en-US" sz="1200">
              <a:solidFill>
                <a:srgbClr val="0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3" grpId="0"/>
      <p:bldP spid="3892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3|3.7|4.3|4.2|3.5|5.3|0.8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|3.7|7|2.8|3.2|1.1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2|1|0.9|1|1.1|4.6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8.1|4.1|4.6|6.2|6|1.1|1.4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5|5.1|5.2|4.8|0.8|0.9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2|0.7|2.9|4.5|8|0.8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4|7.5|4.1|2.9|1.5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3|1.5|3.7|3.8|6.3|4.8|5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646</TotalTime>
  <Words>1492</Words>
  <Application>Microsoft Office PowerPoint</Application>
  <PresentationFormat>Экран (4:3)</PresentationFormat>
  <Paragraphs>112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30</vt:i4>
      </vt:variant>
    </vt:vector>
  </HeadingPairs>
  <TitlesOfParts>
    <vt:vector size="57" baseType="lpstr">
      <vt:lpstr>Arial</vt:lpstr>
      <vt:lpstr>Arial Narrow</vt:lpstr>
      <vt:lpstr>Calibri</vt:lpstr>
      <vt:lpstr>Cambria</vt:lpstr>
      <vt:lpstr>Century Schoolbook</vt:lpstr>
      <vt:lpstr>Constantia</vt:lpstr>
      <vt:lpstr>Lucida Sans Unicode</vt:lpstr>
      <vt:lpstr>Monotype Corsiva</vt:lpstr>
      <vt:lpstr>Tahoma</vt:lpstr>
      <vt:lpstr>Times New Roman</vt:lpstr>
      <vt:lpstr>Verdana</vt:lpstr>
      <vt:lpstr>Wingdings</vt:lpstr>
      <vt:lpstr>Wingdings 2</vt:lpstr>
      <vt:lpstr>Wingdings 3</vt:lpstr>
      <vt:lpstr>Поток</vt:lpstr>
      <vt:lpstr>1_Тема Office</vt:lpstr>
      <vt:lpstr>6_Тема Office</vt:lpstr>
      <vt:lpstr>7_Тема Office</vt:lpstr>
      <vt:lpstr>8_Тема Office</vt:lpstr>
      <vt:lpstr>9_Тема Office</vt:lpstr>
      <vt:lpstr>13_Тема Office</vt:lpstr>
      <vt:lpstr>Открытая</vt:lpstr>
      <vt:lpstr>1_Океан</vt:lpstr>
      <vt:lpstr>2_Поток</vt:lpstr>
      <vt:lpstr>1_Открытая</vt:lpstr>
      <vt:lpstr>Эркер</vt:lpstr>
      <vt:lpstr>Тема Office</vt:lpstr>
      <vt:lpstr>Тема: «Экология  и  экологическая безопасность»</vt:lpstr>
      <vt:lpstr>Гидросфера</vt:lpstr>
      <vt:lpstr>Загрязнение водоемов</vt:lpstr>
      <vt:lpstr>Источники загрязнения водоемов </vt:lpstr>
      <vt:lpstr>Презентация PowerPoint</vt:lpstr>
      <vt:lpstr>Последствия разливов нефти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ПРОБЛЕМА НЕХВАТКИ ЧИСТОЙ ПИТЬЕВОЙ ВОДЫ  В МИРЕ</vt:lpstr>
      <vt:lpstr>КАЧЕСТВЕННАЯ ЧИСТАЯ ПИТЬЕВАЯ ВОДА ДЛЯ ГРАЖДАН РОССИИ</vt:lpstr>
      <vt:lpstr>Влияние на здоровье человека</vt:lpstr>
      <vt:lpstr>Изменение состояния суши (почвы)</vt:lpstr>
      <vt:lpstr>Презентация PowerPoint</vt:lpstr>
      <vt:lpstr>                       Загрязнение почвы</vt:lpstr>
      <vt:lpstr>Презентация PowerPoint</vt:lpstr>
      <vt:lpstr>Презентация PowerPoint</vt:lpstr>
      <vt:lpstr>Запомните! </vt:lpstr>
      <vt:lpstr>Презентация PowerPoint</vt:lpstr>
      <vt:lpstr>Загрязнение почвы нефтепродуктами.</vt:lpstr>
      <vt:lpstr>Загрязнение почвы бытовыми отходами (место пребывания человека)</vt:lpstr>
      <vt:lpstr>Презентация PowerPoint</vt:lpstr>
      <vt:lpstr>Статистика:</vt:lpstr>
      <vt:lpstr>Влияние на здоровье человека</vt:lpstr>
      <vt:lpstr>       Растения и животные</vt:lpstr>
      <vt:lpstr>Презентация PowerPoint</vt:lpstr>
      <vt:lpstr>      Влияние на здоровье человека</vt:lpstr>
      <vt:lpstr>Берегите Землю – это наш дом!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  и  экологическая безопасность</dc:title>
  <dc:creator>Николай Иванович</dc:creator>
  <cp:lastModifiedBy>Accaunt Dns</cp:lastModifiedBy>
  <cp:revision>55</cp:revision>
  <dcterms:created xsi:type="dcterms:W3CDTF">2014-05-20T17:30:21Z</dcterms:created>
  <dcterms:modified xsi:type="dcterms:W3CDTF">2024-01-11T08:22:57Z</dcterms:modified>
</cp:coreProperties>
</file>